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17" r:id="rId5"/>
    <p:sldMasterId id="2147484542" r:id="rId6"/>
    <p:sldMasterId id="2147484562" r:id="rId7"/>
    <p:sldMasterId id="2147484590" r:id="rId8"/>
    <p:sldMasterId id="2147484702" r:id="rId9"/>
    <p:sldMasterId id="2147484738" r:id="rId10"/>
    <p:sldMasterId id="2147484761" r:id="rId11"/>
    <p:sldMasterId id="2147484765" r:id="rId12"/>
  </p:sldMasterIdLst>
  <p:notesMasterIdLst>
    <p:notesMasterId r:id="rId74"/>
  </p:notesMasterIdLst>
  <p:handoutMasterIdLst>
    <p:handoutMasterId r:id="rId75"/>
  </p:handoutMasterIdLst>
  <p:sldIdLst>
    <p:sldId id="1734" r:id="rId13"/>
    <p:sldId id="1556" r:id="rId14"/>
    <p:sldId id="2076137401" r:id="rId15"/>
    <p:sldId id="2076137418" r:id="rId16"/>
    <p:sldId id="2076137419" r:id="rId17"/>
    <p:sldId id="257" r:id="rId18"/>
    <p:sldId id="2076137421" r:id="rId19"/>
    <p:sldId id="2076137400" r:id="rId20"/>
    <p:sldId id="2076137417" r:id="rId21"/>
    <p:sldId id="2076137695" r:id="rId22"/>
    <p:sldId id="2145706040" r:id="rId23"/>
    <p:sldId id="1557" r:id="rId24"/>
    <p:sldId id="1680" r:id="rId25"/>
    <p:sldId id="2145706042" r:id="rId26"/>
    <p:sldId id="2145706043" r:id="rId27"/>
    <p:sldId id="1634" r:id="rId28"/>
    <p:sldId id="1631" r:id="rId29"/>
    <p:sldId id="1635" r:id="rId30"/>
    <p:sldId id="1636" r:id="rId31"/>
    <p:sldId id="1637" r:id="rId32"/>
    <p:sldId id="1612" r:id="rId33"/>
    <p:sldId id="1823" r:id="rId34"/>
    <p:sldId id="1566" r:id="rId35"/>
    <p:sldId id="1560" r:id="rId36"/>
    <p:sldId id="1563" r:id="rId37"/>
    <p:sldId id="1699" r:id="rId38"/>
    <p:sldId id="1711" r:id="rId39"/>
    <p:sldId id="1569" r:id="rId40"/>
    <p:sldId id="1707" r:id="rId41"/>
    <p:sldId id="1703" r:id="rId42"/>
    <p:sldId id="1712" r:id="rId43"/>
    <p:sldId id="1722" r:id="rId44"/>
    <p:sldId id="1704" r:id="rId45"/>
    <p:sldId id="1702" r:id="rId46"/>
    <p:sldId id="1663" r:id="rId47"/>
    <p:sldId id="1730" r:id="rId48"/>
    <p:sldId id="1732" r:id="rId49"/>
    <p:sldId id="1578" r:id="rId50"/>
    <p:sldId id="1664" r:id="rId51"/>
    <p:sldId id="1593" r:id="rId52"/>
    <p:sldId id="1583" r:id="rId53"/>
    <p:sldId id="1670" r:id="rId54"/>
    <p:sldId id="1673" r:id="rId55"/>
    <p:sldId id="1674" r:id="rId56"/>
    <p:sldId id="1594" r:id="rId57"/>
    <p:sldId id="1681" r:id="rId58"/>
    <p:sldId id="1682" r:id="rId59"/>
    <p:sldId id="1684" r:id="rId60"/>
    <p:sldId id="1685" r:id="rId61"/>
    <p:sldId id="1718" r:id="rId62"/>
    <p:sldId id="1687" r:id="rId63"/>
    <p:sldId id="1690" r:id="rId64"/>
    <p:sldId id="1653" r:id="rId65"/>
    <p:sldId id="1719" r:id="rId66"/>
    <p:sldId id="2145706052" r:id="rId67"/>
    <p:sldId id="2076137378" r:id="rId68"/>
    <p:sldId id="2076137391" r:id="rId69"/>
    <p:sldId id="2076137353" r:id="rId70"/>
    <p:sldId id="1554" r:id="rId71"/>
    <p:sldId id="1532" r:id="rId72"/>
    <p:sldId id="1677"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734"/>
          </p14:sldIdLst>
        </p14:section>
        <p14:section name="Agenda" id="{A073DAE3-B461-442F-A3D3-6642BD875E45}">
          <p14:sldIdLst>
            <p14:sldId id="1556"/>
          </p14:sldIdLst>
        </p14:section>
        <p14:section name="Hub Overview" id="{E359B67F-7D39-46F8-A57D-717B1B22073E}">
          <p14:sldIdLst>
            <p14:sldId id="2076137401"/>
            <p14:sldId id="2076137418"/>
            <p14:sldId id="2076137419"/>
            <p14:sldId id="257"/>
            <p14:sldId id="2076137421"/>
            <p14:sldId id="2076137400"/>
            <p14:sldId id="2076137417"/>
            <p14:sldId id="2076137695"/>
            <p14:sldId id="2145706040"/>
            <p14:sldId id="1557"/>
            <p14:sldId id="1680"/>
            <p14:sldId id="2145706042"/>
            <p14:sldId id="2145706043"/>
            <p14:sldId id="1634"/>
            <p14:sldId id="1631"/>
            <p14:sldId id="1635"/>
            <p14:sldId id="1636"/>
            <p14:sldId id="1637"/>
            <p14:sldId id="1612"/>
            <p14:sldId id="1823"/>
          </p14:sldIdLst>
        </p14:section>
        <p14:section name="Architecture overview" id="{0CDF8B4A-9847-459D-8802-E654ABB84590}">
          <p14:sldIdLst>
            <p14:sldId id="1566"/>
            <p14:sldId id="1560"/>
            <p14:sldId id="1563"/>
            <p14:sldId id="1699"/>
            <p14:sldId id="1711"/>
            <p14:sldId id="1569"/>
            <p14:sldId id="1707"/>
            <p14:sldId id="1703"/>
            <p14:sldId id="1712"/>
            <p14:sldId id="1722"/>
            <p14:sldId id="1704"/>
          </p14:sldIdLst>
        </p14:section>
        <p14:section name="Capacity and Scale" id="{1B3AE2A2-80AF-43D5-8107-977459F6DC29}">
          <p14:sldIdLst>
            <p14:sldId id="1702"/>
            <p14:sldId id="1663"/>
            <p14:sldId id="1730"/>
            <p14:sldId id="1732"/>
          </p14:sldIdLst>
        </p14:section>
        <p14:section name="Compute" id="{16667BB2-1995-4F2C-85E4-3B4E06F19332}">
          <p14:sldIdLst>
            <p14:sldId id="1578"/>
            <p14:sldId id="1664"/>
            <p14:sldId id="1593"/>
          </p14:sldIdLst>
        </p14:section>
        <p14:section name="Networking" id="{ACB096F2-C83D-4D91-8037-881CFCEAAAE1}">
          <p14:sldIdLst>
            <p14:sldId id="1583"/>
            <p14:sldId id="1670"/>
            <p14:sldId id="1673"/>
            <p14:sldId id="1674"/>
          </p14:sldIdLst>
        </p14:section>
        <p14:section name="Storage" id="{84C8302D-A782-425A-9E79-E038DDD733F0}">
          <p14:sldIdLst>
            <p14:sldId id="1594"/>
            <p14:sldId id="1681"/>
            <p14:sldId id="1682"/>
            <p14:sldId id="1684"/>
            <p14:sldId id="1685"/>
            <p14:sldId id="1718"/>
            <p14:sldId id="1687"/>
            <p14:sldId id="1690"/>
            <p14:sldId id="1653"/>
            <p14:sldId id="1719"/>
          </p14:sldIdLst>
        </p14:section>
        <p14:section name="Family of Devices" id="{67020CF1-2078-4309-A2B3-136454898FCD}">
          <p14:sldIdLst>
            <p14:sldId id="2145706052"/>
            <p14:sldId id="2076137378"/>
            <p14:sldId id="2076137391"/>
            <p14:sldId id="2076137353"/>
          </p14:sldIdLst>
        </p14:section>
        <p14:section name="Conclusion" id="{7EBF7387-3079-4248-89A0-0AA300D33B53}">
          <p14:sldIdLst>
            <p14:sldId id="1554"/>
            <p14:sldId id="1532"/>
          </p14:sldIdLst>
        </p14:section>
        <p14:section name="Appedix" id="{B3B66D7C-3A1C-4723-89A4-FE59BF46D487}">
          <p14:sldIdLst>
            <p14:sldId id="1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5050"/>
    <a:srgbClr val="505050"/>
    <a:srgbClr val="353535"/>
    <a:srgbClr val="FFB900"/>
    <a:srgbClr val="000000"/>
    <a:srgbClr val="FFFFFF"/>
    <a:srgbClr val="FF8C00"/>
    <a:srgbClr val="D83B0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D0C08-6523-4133-8641-FC9CE35F29CA}" v="5" dt="2022-05-10T12:48:16.911"/>
  </p1510:revLst>
</p1510:revInfo>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39" autoAdjust="0"/>
  </p:normalViewPr>
  <p:slideViewPr>
    <p:cSldViewPr snapToGrid="0">
      <p:cViewPr varScale="1">
        <p:scale>
          <a:sx n="78" d="100"/>
          <a:sy n="78" d="100"/>
        </p:scale>
        <p:origin x="780" y="46"/>
      </p:cViewPr>
      <p:guideLst/>
    </p:cSldViewPr>
  </p:slideViewPr>
  <p:notesTextViewPr>
    <p:cViewPr>
      <p:scale>
        <a:sx n="1" d="1"/>
        <a:sy n="1" d="1"/>
      </p:scale>
      <p:origin x="0" y="0"/>
    </p:cViewPr>
  </p:notesTextViewPr>
  <p:sorterViewPr>
    <p:cViewPr>
      <p:scale>
        <a:sx n="125" d="100"/>
        <a:sy n="125" d="100"/>
      </p:scale>
      <p:origin x="0" y="-2680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3/3/2023 10:53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3/3/2023 10:53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3/3/2023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1A8F-14E1-437E-B3C7-74D465E056A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96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14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32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92A69F-2431-4C20-BC50-6E95693856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8172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92A8F7-B0F8-456B-AC2A-7AB9D705546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23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60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92A69F-2431-4C20-BC50-6E95693856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14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10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398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58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21566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37859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58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608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95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019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4700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54713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23603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43203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10:53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57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96765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118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63536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1420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23422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893262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471062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336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503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643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63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EBE17C3-602D-9682-3D24-2448E78F76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2853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82951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29521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888059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35255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55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0113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481864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085841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655826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1581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56527C1-64B4-A551-7BF9-C0B53BFC39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279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475378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98608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799B6-61CB-4632-A5C2-C9270CC27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697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332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6379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3/3/2023 10:53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3/3/2023 10:53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898481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64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559E9E-DCD9-9249-8601-8B70D897A05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92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EFEAC0-0119-4698-8A17-B5D929A073EA}" type="slidenum">
              <a:rPr lang="en-US" smtClean="0"/>
              <a:t>9</a:t>
            </a:fld>
            <a:endParaRPr lang="en-US"/>
          </a:p>
        </p:txBody>
      </p:sp>
    </p:spTree>
    <p:extLst>
      <p:ext uri="{BB962C8B-B14F-4D97-AF65-F5344CB8AC3E}">
        <p14:creationId xmlns:p14="http://schemas.microsoft.com/office/powerpoint/2010/main" val="354107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41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66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8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126312"/>
            <a:ext cx="6801197" cy="738664"/>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Tree>
    <p:extLst>
      <p:ext uri="{BB962C8B-B14F-4D97-AF65-F5344CB8AC3E}">
        <p14:creationId xmlns:p14="http://schemas.microsoft.com/office/powerpoint/2010/main" val="1723865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Title Only">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415E7B-C6FB-4CB8-8D8D-AB131F015A82}"/>
              </a:ext>
            </a:extLst>
          </p:cNvPr>
          <p:cNvSpPr>
            <a:spLocks noGrp="1"/>
          </p:cNvSpPr>
          <p:nvPr>
            <p:ph type="title"/>
          </p:nvPr>
        </p:nvSpPr>
        <p:spPr>
          <a:xfrm>
            <a:off x="600059" y="676139"/>
            <a:ext cx="11239464" cy="690587"/>
          </a:xfrm>
        </p:spPr>
        <p:txBody>
          <a:bodyPr/>
          <a:lstStyle>
            <a:lvl1pPr algn="ctr">
              <a:defRPr sz="4488">
                <a:solidFill>
                  <a:schemeClr val="bg1"/>
                </a:solidFill>
              </a:defRPr>
            </a:lvl1pPr>
          </a:lstStyle>
          <a:p>
            <a:r>
              <a:rPr lang="en-US"/>
              <a:t>Click to edit Master title style</a:t>
            </a:r>
          </a:p>
        </p:txBody>
      </p:sp>
    </p:spTree>
    <p:extLst>
      <p:ext uri="{BB962C8B-B14F-4D97-AF65-F5344CB8AC3E}">
        <p14:creationId xmlns:p14="http://schemas.microsoft.com/office/powerpoint/2010/main" val="2773575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10791"/>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859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2"/>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5797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6" name="Title 5"/>
          <p:cNvSpPr>
            <a:spLocks noGrp="1"/>
          </p:cNvSpPr>
          <p:nvPr>
            <p:ph type="title"/>
          </p:nvPr>
        </p:nvSpPr>
        <p:spPr/>
        <p:txBody>
          <a:bodyPr/>
          <a:lstStyle>
            <a:lvl1pPr>
              <a:defRPr sz="3599">
                <a:solidFill>
                  <a:schemeClr val="accent1"/>
                </a:solidFill>
              </a:defRPr>
            </a:lvl1pPr>
          </a:lstStyle>
          <a:p>
            <a:r>
              <a:rPr lang="en-US"/>
              <a:t>Click to edit Master title style</a:t>
            </a:r>
          </a:p>
        </p:txBody>
      </p:sp>
    </p:spTree>
    <p:extLst>
      <p:ext uri="{BB962C8B-B14F-4D97-AF65-F5344CB8AC3E}">
        <p14:creationId xmlns:p14="http://schemas.microsoft.com/office/powerpoint/2010/main" val="370890357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55"/>
            <a:ext cx="11375536" cy="762786"/>
          </a:xfrm>
        </p:spPr>
        <p:txBody>
          <a:bodyPr/>
          <a:lstStyle/>
          <a:p>
            <a:r>
              <a:rPr lang="en-US"/>
              <a:t>Click to edit Master title style</a:t>
            </a:r>
          </a:p>
        </p:txBody>
      </p:sp>
      <p:sp>
        <p:nvSpPr>
          <p:cNvPr id="5" name="Text Placeholder 4"/>
          <p:cNvSpPr>
            <a:spLocks noGrp="1"/>
          </p:cNvSpPr>
          <p:nvPr>
            <p:ph type="body" sz="quarter" idx="10"/>
          </p:nvPr>
        </p:nvSpPr>
        <p:spPr>
          <a:xfrm>
            <a:off x="529666" y="1476622"/>
            <a:ext cx="11375536"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3823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92599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4244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5860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25752303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787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0468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2124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827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140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615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7493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gradFill>
                  <a:gsLst>
                    <a:gs pos="0">
                      <a:schemeClr val="tx1"/>
                    </a:gs>
                    <a:gs pos="0">
                      <a:schemeClr val="bg1"/>
                    </a:gs>
                  </a:gsLst>
                  <a:lin ang="5400000" scaled="0"/>
                </a:gradFill>
              </a:defRPr>
            </a:lvl1pPr>
            <a:lvl2pPr>
              <a:defRPr>
                <a:gradFill>
                  <a:gsLst>
                    <a:gs pos="0">
                      <a:schemeClr val="tx1"/>
                    </a:gs>
                    <a:gs pos="0">
                      <a:schemeClr val="bg1"/>
                    </a:gs>
                  </a:gsLst>
                  <a:lin ang="5400000" scaled="0"/>
                </a:gradFill>
              </a:defRPr>
            </a:lvl2pPr>
            <a:lvl3pPr>
              <a:defRPr>
                <a:gradFill>
                  <a:gsLst>
                    <a:gs pos="0">
                      <a:schemeClr val="tx1"/>
                    </a:gs>
                    <a:gs pos="0">
                      <a:schemeClr val="bg1"/>
                    </a:gs>
                  </a:gsLst>
                  <a:lin ang="5400000" scaled="0"/>
                </a:gradFill>
              </a:defRPr>
            </a:lvl3pPr>
            <a:lvl4pPr>
              <a:defRPr>
                <a:gradFill>
                  <a:gsLst>
                    <a:gs pos="0">
                      <a:schemeClr val="tx1"/>
                    </a:gs>
                    <a:gs pos="0">
                      <a:schemeClr val="bg1"/>
                    </a:gs>
                  </a:gsLst>
                  <a:lin ang="5400000" scaled="0"/>
                </a:gradFill>
              </a:defRPr>
            </a:lvl4pPr>
            <a:lvl5pPr>
              <a:defRPr>
                <a:gradFill>
                  <a:gsLst>
                    <a:gs pos="0">
                      <a:schemeClr val="tx1"/>
                    </a:gs>
                    <a:gs pos="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bg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946141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6708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3652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523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92360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03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42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5514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8319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8333406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20359830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969770"/>
          </a:xfrm>
        </p:spPr>
        <p:txBody>
          <a:bodyPr wrap="square">
            <a:spAutoFit/>
          </a:bodyPr>
          <a:lstStyle>
            <a:lvl1pPr marL="0" indent="0">
              <a:spcBef>
                <a:spcPts val="1224"/>
              </a:spcBef>
              <a:buClr>
                <a:schemeClr val="tx1"/>
              </a:buClr>
              <a:buFont typeface="Wingdings" pitchFamily="2" charset="2"/>
              <a:buNone/>
              <a:defRPr sz="3600">
                <a:solidFill>
                  <a:srgbClr val="505050"/>
                </a:solidFill>
              </a:defRPr>
            </a:lvl1pPr>
            <a:lvl2pPr marL="0" indent="0">
              <a:buNone/>
              <a:defRPr sz="2000">
                <a:solidFill>
                  <a:srgbClr val="505050"/>
                </a:solidFill>
              </a:defRPr>
            </a:lvl2pPr>
            <a:lvl3pPr marL="231775" indent="0">
              <a:buNone/>
              <a:tabLst/>
              <a:defRPr sz="2000">
                <a:solidFill>
                  <a:srgbClr val="505050"/>
                </a:solidFill>
              </a:defRPr>
            </a:lvl3pPr>
            <a:lvl4pPr marL="460375" indent="0">
              <a:buNone/>
              <a:defRPr>
                <a:solidFill>
                  <a:srgbClr val="505050"/>
                </a:solidFill>
              </a:defRPr>
            </a:lvl4pPr>
            <a:lvl5pPr marL="685800" indent="0">
              <a:buNone/>
              <a:tabLst/>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770"/>
          </a:xfrm>
        </p:spPr>
        <p:txBody>
          <a:bodyPr wrap="square">
            <a:spAutoFit/>
          </a:bodyPr>
          <a:lstStyle>
            <a:lvl1pPr marL="0" indent="0">
              <a:spcBef>
                <a:spcPts val="1224"/>
              </a:spcBef>
              <a:buClr>
                <a:schemeClr val="tx1"/>
              </a:buClr>
              <a:buFont typeface="Wingdings" pitchFamily="2" charset="2"/>
              <a:buNone/>
              <a:defRPr sz="3600">
                <a:solidFill>
                  <a:srgbClr val="505050"/>
                </a:solidFill>
              </a:defRPr>
            </a:lvl1pPr>
            <a:lvl2pPr marL="0" indent="0">
              <a:buNone/>
              <a:defRPr sz="2000">
                <a:solidFill>
                  <a:srgbClr val="505050"/>
                </a:solidFill>
              </a:defRPr>
            </a:lvl2pPr>
            <a:lvl3pPr marL="231775" indent="0">
              <a:buNone/>
              <a:tabLst/>
              <a:defRPr sz="2000">
                <a:solidFill>
                  <a:srgbClr val="505050"/>
                </a:solidFill>
              </a:defRPr>
            </a:lvl3pPr>
            <a:lvl4pPr marL="460375" indent="0">
              <a:buNone/>
              <a:defRPr>
                <a:solidFill>
                  <a:srgbClr val="505050"/>
                </a:solidFill>
              </a:defRPr>
            </a:lvl4pPr>
            <a:lvl5pPr marL="685800" indent="0">
              <a:buNone/>
              <a:tabLst/>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7528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a:t>Click to edit Master title style</a:t>
            </a:r>
          </a:p>
        </p:txBody>
      </p:sp>
    </p:spTree>
    <p:extLst>
      <p:ext uri="{BB962C8B-B14F-4D97-AF65-F5344CB8AC3E}">
        <p14:creationId xmlns:p14="http://schemas.microsoft.com/office/powerpoint/2010/main" val="25654313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ctr"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9961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ctr"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0233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25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0027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29156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9964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979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theme" Target="../theme/theme6.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50" r:id="rId3"/>
    <p:sldLayoutId id="2147484299" r:id="rId4"/>
    <p:sldLayoutId id="2147484263"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292837"/>
      </p:ext>
    </p:extLst>
  </p:cSld>
  <p:clrMap bg1="lt1" tx1="dk1" bg2="lt2" tx2="dk2" accent1="accent1" accent2="accent2" accent3="accent3" accent4="accent4" accent5="accent5" accent6="accent6" hlink="hlink" folHlink="folHlink"/>
  <p:sldLayoutIdLst>
    <p:sldLayoutId id="2147484520" r:id="rId1"/>
    <p:sldLayoutId id="2147484523" r:id="rId2"/>
    <p:sldLayoutId id="2147484524" r:id="rId3"/>
    <p:sldLayoutId id="2147484775" r:id="rId4"/>
    <p:sldLayoutId id="2147484776" r:id="rId5"/>
    <p:sldLayoutId id="2147484777" r:id="rId6"/>
    <p:sldLayoutId id="2147484778" r:id="rId7"/>
    <p:sldLayoutId id="2147484779" r:id="rId8"/>
    <p:sldLayoutId id="2147484780" r:id="rId9"/>
    <p:sldLayoutId id="2147484781" r:id="rId10"/>
    <p:sldLayoutId id="2147484782" r:id="rId11"/>
    <p:sldLayoutId id="2147484783"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63044"/>
      </p:ext>
    </p:extLst>
  </p:cSld>
  <p:clrMap bg1="dk1" tx1="lt1" bg2="dk2" tx2="lt2" accent1="accent1" accent2="accent2" accent3="accent3" accent4="accent4" accent5="accent5" accent6="accent6" hlink="hlink" folHlink="folHlink"/>
  <p:sldLayoutIdLst>
    <p:sldLayoutId id="2147484543" r:id="rId1"/>
    <p:sldLayoutId id="2147484561" r:id="rId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948689"/>
      </p:ext>
    </p:extLst>
  </p:cSld>
  <p:clrMap bg1="lt1" tx1="dk1" bg2="lt2" tx2="dk2" accent1="accent1" accent2="accent2" accent3="accent3" accent4="accent4" accent5="accent5" accent6="accent6" hlink="hlink" folHlink="folHlink"/>
  <p:sldLayoutIdLst>
    <p:sldLayoutId id="2147484566" r:id="rId1"/>
    <p:sldLayoutId id="2147484568" r:id="rId2"/>
    <p:sldLayoutId id="2147484570" r:id="rId3"/>
    <p:sldLayoutId id="2147484572" r:id="rId4"/>
    <p:sldLayoutId id="2147484573" r:id="rId5"/>
    <p:sldLayoutId id="2147484578" r:id="rId6"/>
    <p:sldLayoutId id="2147484588"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547850"/>
      </p:ext>
    </p:extLst>
  </p:cSld>
  <p:clrMap bg1="lt1" tx1="dk1" bg2="lt2" tx2="dk2" accent1="accent1" accent2="accent2" accent3="accent3" accent4="accent4" accent5="accent5" accent6="accent6" hlink="hlink" folHlink="folHlink"/>
  <p:sldLayoutIdLst>
    <p:sldLayoutId id="2147484601" r:id="rId1"/>
  </p:sldLayoutIdLst>
  <p:transition>
    <p:fade/>
  </p:transition>
  <p:txStyles>
    <p:titleStyle>
      <a:lvl1pPr algn="l" defTabSz="91420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5" marR="0" indent="-336085" algn="l" defTabSz="91420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8" marR="0" indent="-236504" algn="l" defTabSz="91420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96"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54"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308"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57"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58"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59"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62"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03" rtl="0" eaLnBrk="1" latinLnBrk="0" hangingPunct="1">
        <a:defRPr sz="1764" kern="1200">
          <a:solidFill>
            <a:schemeClr val="tx1"/>
          </a:solidFill>
          <a:latin typeface="+mn-lt"/>
          <a:ea typeface="+mn-ea"/>
          <a:cs typeface="+mn-cs"/>
        </a:defRPr>
      </a:lvl1pPr>
      <a:lvl2pPr marL="457101" algn="l" defTabSz="914203" rtl="0" eaLnBrk="1" latinLnBrk="0" hangingPunct="1">
        <a:defRPr sz="1764" kern="1200">
          <a:solidFill>
            <a:schemeClr val="tx1"/>
          </a:solidFill>
          <a:latin typeface="+mn-lt"/>
          <a:ea typeface="+mn-ea"/>
          <a:cs typeface="+mn-cs"/>
        </a:defRPr>
      </a:lvl2pPr>
      <a:lvl3pPr marL="914203" algn="l" defTabSz="914203" rtl="0" eaLnBrk="1" latinLnBrk="0" hangingPunct="1">
        <a:defRPr sz="1764" kern="1200">
          <a:solidFill>
            <a:schemeClr val="tx1"/>
          </a:solidFill>
          <a:latin typeface="+mn-lt"/>
          <a:ea typeface="+mn-ea"/>
          <a:cs typeface="+mn-cs"/>
        </a:defRPr>
      </a:lvl3pPr>
      <a:lvl4pPr marL="1371303" algn="l" defTabSz="914203" rtl="0" eaLnBrk="1" latinLnBrk="0" hangingPunct="1">
        <a:defRPr sz="1764" kern="1200">
          <a:solidFill>
            <a:schemeClr val="tx1"/>
          </a:solidFill>
          <a:latin typeface="+mn-lt"/>
          <a:ea typeface="+mn-ea"/>
          <a:cs typeface="+mn-cs"/>
        </a:defRPr>
      </a:lvl4pPr>
      <a:lvl5pPr marL="1828405" algn="l" defTabSz="914203" rtl="0" eaLnBrk="1" latinLnBrk="0" hangingPunct="1">
        <a:defRPr sz="1764" kern="1200">
          <a:solidFill>
            <a:schemeClr val="tx1"/>
          </a:solidFill>
          <a:latin typeface="+mn-lt"/>
          <a:ea typeface="+mn-ea"/>
          <a:cs typeface="+mn-cs"/>
        </a:defRPr>
      </a:lvl5pPr>
      <a:lvl6pPr marL="2285507" algn="l" defTabSz="914203" rtl="0" eaLnBrk="1" latinLnBrk="0" hangingPunct="1">
        <a:defRPr sz="1764" kern="1200">
          <a:solidFill>
            <a:schemeClr val="tx1"/>
          </a:solidFill>
          <a:latin typeface="+mn-lt"/>
          <a:ea typeface="+mn-ea"/>
          <a:cs typeface="+mn-cs"/>
        </a:defRPr>
      </a:lvl6pPr>
      <a:lvl7pPr marL="2742607" algn="l" defTabSz="914203" rtl="0" eaLnBrk="1" latinLnBrk="0" hangingPunct="1">
        <a:defRPr sz="1764" kern="1200">
          <a:solidFill>
            <a:schemeClr val="tx1"/>
          </a:solidFill>
          <a:latin typeface="+mn-lt"/>
          <a:ea typeface="+mn-ea"/>
          <a:cs typeface="+mn-cs"/>
        </a:defRPr>
      </a:lvl7pPr>
      <a:lvl8pPr marL="3199709" algn="l" defTabSz="914203" rtl="0" eaLnBrk="1" latinLnBrk="0" hangingPunct="1">
        <a:defRPr sz="1764" kern="1200">
          <a:solidFill>
            <a:schemeClr val="tx1"/>
          </a:solidFill>
          <a:latin typeface="+mn-lt"/>
          <a:ea typeface="+mn-ea"/>
          <a:cs typeface="+mn-cs"/>
        </a:defRPr>
      </a:lvl8pPr>
      <a:lvl9pPr marL="3656811" algn="l" defTabSz="91420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9236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783614"/>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7" r:id="rId3"/>
    <p:sldLayoutId id="2147484726" r:id="rId4"/>
    <p:sldLayoutId id="2147484729" r:id="rId5"/>
    <p:sldLayoutId id="2147484784"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006505"/>
      </p:ext>
    </p:extLst>
  </p:cSld>
  <p:clrMap bg1="lt1" tx1="dk1" bg2="lt2" tx2="dk2" accent1="accent1" accent2="accent2" accent3="accent3" accent4="accent4" accent5="accent5" accent6="accent6" hlink="hlink" folHlink="folHlink"/>
  <p:sldLayoutIdLst>
    <p:sldLayoutId id="214748475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419784"/>
      </p:ext>
    </p:extLst>
  </p:cSld>
  <p:clrMap bg1="lt1" tx1="dk1" bg2="lt2" tx2="dk2" accent1="accent1" accent2="accent2" accent3="accent3" accent4="accent4" accent5="accent5" accent6="accent6" hlink="hlink" folHlink="folHlink"/>
  <p:sldLayoutIdLst>
    <p:sldLayoutId id="214748476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04842"/>
      </p:ext>
    </p:extLst>
  </p:cSld>
  <p:clrMap bg1="lt1" tx1="dk1" bg2="lt2" tx2="dk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50505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peoplematters.in/article/talent-management/the-growing-hr-disconnect-in-enabling-a-culture-of-agility-15297"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e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9.xml"/><Relationship Id="rId16" Type="http://schemas.openxmlformats.org/officeDocument/2006/relationships/image" Target="../media/image42.png"/><Relationship Id="rId20" Type="http://schemas.openxmlformats.org/officeDocument/2006/relationships/image" Target="../media/image46.jpe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jpeg"/><Relationship Id="rId24" Type="http://schemas.openxmlformats.org/officeDocument/2006/relationships/image" Target="../media/image50.jpe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azure-stack/user/azure-stack-vm-sizes" TargetMode="External"/><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70.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3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30.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Overview of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What is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778E6C19-D088-483E-8C3D-E34D8F6C14F1}"/>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396035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A5F3-9C56-47C5-9FEF-D1A0C8E62319}"/>
              </a:ext>
            </a:extLst>
          </p:cNvPr>
          <p:cNvSpPr>
            <a:spLocks noGrp="1"/>
          </p:cNvSpPr>
          <p:nvPr>
            <p:ph type="title"/>
          </p:nvPr>
        </p:nvSpPr>
        <p:spPr/>
        <p:txBody>
          <a:bodyPr/>
          <a:lstStyle/>
          <a:p>
            <a:r>
              <a:rPr lang="en-US"/>
              <a:t>Azure Stack Hub Sample Configurations</a:t>
            </a:r>
          </a:p>
        </p:txBody>
      </p:sp>
      <p:sp>
        <p:nvSpPr>
          <p:cNvPr id="16" name="Title 3">
            <a:extLst>
              <a:ext uri="{FF2B5EF4-FFF2-40B4-BE49-F238E27FC236}">
                <a16:creationId xmlns:a16="http://schemas.microsoft.com/office/drawing/2014/main" id="{59A99CE7-5D56-434D-AFC4-B426FAB522A0}"/>
              </a:ext>
            </a:extLst>
          </p:cNvPr>
          <p:cNvSpPr txBox="1">
            <a:spLocks/>
          </p:cNvSpPr>
          <p:nvPr/>
        </p:nvSpPr>
        <p:spPr bwMode="auto">
          <a:xfrm>
            <a:off x="8685966" y="4625507"/>
            <a:ext cx="2945829"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0"/>
              </a:spcBef>
              <a:defRPr/>
            </a:pPr>
            <a:r>
              <a:rPr lang="en-US" sz="2040" spc="0">
                <a:ln>
                  <a:noFill/>
                </a:ln>
                <a:solidFill>
                  <a:schemeClr val="accent2"/>
                </a:solidFill>
                <a:latin typeface="Segoe UI Semibold"/>
              </a:rPr>
              <a:t>16 Node Hybrid</a:t>
            </a:r>
          </a:p>
        </p:txBody>
      </p:sp>
      <p:sp>
        <p:nvSpPr>
          <p:cNvPr id="18" name="Rectangle 17">
            <a:extLst>
              <a:ext uri="{FF2B5EF4-FFF2-40B4-BE49-F238E27FC236}">
                <a16:creationId xmlns:a16="http://schemas.microsoft.com/office/drawing/2014/main" id="{B25E4DBD-E9EE-46BD-B2C3-6DB3101D178C}"/>
              </a:ext>
            </a:extLst>
          </p:cNvPr>
          <p:cNvSpPr/>
          <p:nvPr/>
        </p:nvSpPr>
        <p:spPr bwMode="auto">
          <a:xfrm>
            <a:off x="8702328"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fontAlgn="base">
              <a:lnSpc>
                <a:spcPct val="90000"/>
              </a:lnSpc>
              <a:spcBef>
                <a:spcPts val="612"/>
              </a:spcBef>
              <a:spcAft>
                <a:spcPct val="0"/>
              </a:spcAft>
              <a:defRPr/>
            </a:pPr>
            <a:r>
              <a:rPr lang="en-US" sz="1428">
                <a:solidFill>
                  <a:schemeClr val="bg1"/>
                </a:solidFill>
                <a:latin typeface="Segoe UI"/>
              </a:rPr>
              <a:t>16 Node Azure Stack Hub</a:t>
            </a:r>
          </a:p>
          <a:p>
            <a:pPr fontAlgn="base">
              <a:lnSpc>
                <a:spcPct val="90000"/>
              </a:lnSpc>
              <a:spcBef>
                <a:spcPts val="612"/>
              </a:spcBef>
              <a:spcAft>
                <a:spcPct val="0"/>
              </a:spcAft>
              <a:defRPr/>
            </a:pPr>
            <a:r>
              <a:rPr lang="en-US" sz="1428">
                <a:solidFill>
                  <a:schemeClr val="bg1"/>
                </a:solidFill>
                <a:latin typeface="Segoe UI"/>
              </a:rPr>
              <a:t>Physical Cores: 1192</a:t>
            </a:r>
          </a:p>
          <a:p>
            <a:pPr fontAlgn="base">
              <a:lnSpc>
                <a:spcPct val="90000"/>
              </a:lnSpc>
              <a:spcBef>
                <a:spcPts val="612"/>
              </a:spcBef>
              <a:spcAft>
                <a:spcPct val="0"/>
              </a:spcAft>
              <a:defRPr/>
            </a:pPr>
            <a:r>
              <a:rPr lang="en-US" sz="1428">
                <a:solidFill>
                  <a:schemeClr val="bg1"/>
                </a:solidFill>
                <a:latin typeface="Segoe UI"/>
              </a:rPr>
              <a:t>Usable storage: 468.1 TB</a:t>
            </a:r>
          </a:p>
          <a:p>
            <a:pPr fontAlgn="base">
              <a:lnSpc>
                <a:spcPct val="90000"/>
              </a:lnSpc>
              <a:spcBef>
                <a:spcPts val="612"/>
              </a:spcBef>
              <a:spcAft>
                <a:spcPct val="0"/>
              </a:spcAft>
              <a:defRPr/>
            </a:pPr>
            <a:r>
              <a:rPr lang="en-US" sz="1428">
                <a:solidFill>
                  <a:schemeClr val="bg1"/>
                </a:solidFill>
                <a:latin typeface="Segoe UI"/>
              </a:rPr>
              <a:t>Usable Memory: 7176 GB</a:t>
            </a:r>
          </a:p>
        </p:txBody>
      </p:sp>
      <p:sp>
        <p:nvSpPr>
          <p:cNvPr id="21" name="Title 3" descr="&#10;">
            <a:extLst>
              <a:ext uri="{FF2B5EF4-FFF2-40B4-BE49-F238E27FC236}">
                <a16:creationId xmlns:a16="http://schemas.microsoft.com/office/drawing/2014/main" id="{7F54EE29-847F-4623-9F49-2F25189985B2}"/>
              </a:ext>
            </a:extLst>
          </p:cNvPr>
          <p:cNvSpPr txBox="1">
            <a:spLocks/>
          </p:cNvSpPr>
          <p:nvPr/>
        </p:nvSpPr>
        <p:spPr bwMode="auto">
          <a:xfrm>
            <a:off x="5231663" y="4625507"/>
            <a:ext cx="2847045"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accent2"/>
                </a:solidFill>
                <a:latin typeface="Segoe UI Semibold"/>
              </a:rPr>
              <a:t>8 Node Dense </a:t>
            </a:r>
          </a:p>
        </p:txBody>
      </p:sp>
      <p:sp>
        <p:nvSpPr>
          <p:cNvPr id="22" name="Rectangle 21">
            <a:extLst>
              <a:ext uri="{FF2B5EF4-FFF2-40B4-BE49-F238E27FC236}">
                <a16:creationId xmlns:a16="http://schemas.microsoft.com/office/drawing/2014/main" id="{139AE933-5D08-49F1-9982-83CE67DBFEAA}"/>
              </a:ext>
            </a:extLst>
          </p:cNvPr>
          <p:cNvSpPr/>
          <p:nvPr/>
        </p:nvSpPr>
        <p:spPr bwMode="auto">
          <a:xfrm>
            <a:off x="5248025"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bg1"/>
                </a:solidFill>
                <a:latin typeface="Segoe UI"/>
              </a:rPr>
              <a:t>8 Node Azure Stack Hub</a:t>
            </a:r>
          </a:p>
          <a:p>
            <a:pPr defTabSz="932597" fontAlgn="base">
              <a:lnSpc>
                <a:spcPct val="90000"/>
              </a:lnSpc>
              <a:spcBef>
                <a:spcPts val="612"/>
              </a:spcBef>
              <a:spcAft>
                <a:spcPct val="0"/>
              </a:spcAft>
              <a:defRPr/>
            </a:pPr>
            <a:r>
              <a:rPr lang="en-US" sz="1428">
                <a:solidFill>
                  <a:schemeClr val="bg1"/>
                </a:solidFill>
                <a:latin typeface="Segoe UI"/>
              </a:rPr>
              <a:t>Physical Cores: 578</a:t>
            </a:r>
          </a:p>
          <a:p>
            <a:pPr defTabSz="932597" fontAlgn="base">
              <a:lnSpc>
                <a:spcPct val="90000"/>
              </a:lnSpc>
              <a:spcBef>
                <a:spcPts val="612"/>
              </a:spcBef>
              <a:spcAft>
                <a:spcPct val="0"/>
              </a:spcAft>
              <a:defRPr/>
            </a:pPr>
            <a:r>
              <a:rPr lang="en-US" sz="1428">
                <a:solidFill>
                  <a:schemeClr val="bg1"/>
                </a:solidFill>
                <a:latin typeface="Segoe UI"/>
              </a:rPr>
              <a:t>Usable storage: 189.4 TB</a:t>
            </a:r>
          </a:p>
          <a:p>
            <a:pPr defTabSz="932597" fontAlgn="base">
              <a:lnSpc>
                <a:spcPct val="90000"/>
              </a:lnSpc>
              <a:spcBef>
                <a:spcPts val="612"/>
              </a:spcBef>
              <a:spcAft>
                <a:spcPct val="0"/>
              </a:spcAft>
              <a:defRPr/>
            </a:pPr>
            <a:r>
              <a:rPr lang="en-US" sz="1428">
                <a:solidFill>
                  <a:schemeClr val="bg1"/>
                </a:solidFill>
                <a:latin typeface="Segoe UI"/>
              </a:rPr>
              <a:t>Usable Memory: 8097 GB</a:t>
            </a:r>
          </a:p>
        </p:txBody>
      </p:sp>
      <p:sp>
        <p:nvSpPr>
          <p:cNvPr id="25" name="Title 3" descr="Azure Stack Hub&#10;">
            <a:extLst>
              <a:ext uri="{FF2B5EF4-FFF2-40B4-BE49-F238E27FC236}">
                <a16:creationId xmlns:a16="http://schemas.microsoft.com/office/drawing/2014/main" id="{1DF3EB8C-E88B-4482-B82A-50534999BBEF}"/>
              </a:ext>
            </a:extLst>
          </p:cNvPr>
          <p:cNvSpPr txBox="1">
            <a:spLocks/>
          </p:cNvSpPr>
          <p:nvPr/>
        </p:nvSpPr>
        <p:spPr bwMode="auto">
          <a:xfrm>
            <a:off x="1597971" y="4625507"/>
            <a:ext cx="2847045"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accent2"/>
                </a:solidFill>
                <a:latin typeface="Segoe UI Semibold"/>
              </a:rPr>
              <a:t>4 Node Ruggedized</a:t>
            </a:r>
          </a:p>
        </p:txBody>
      </p:sp>
      <p:sp>
        <p:nvSpPr>
          <p:cNvPr id="26" name="Rectangle 25">
            <a:extLst>
              <a:ext uri="{FF2B5EF4-FFF2-40B4-BE49-F238E27FC236}">
                <a16:creationId xmlns:a16="http://schemas.microsoft.com/office/drawing/2014/main" id="{F36FBE8A-DABC-48A5-A5DC-8DBBF26F4AE3}"/>
              </a:ext>
            </a:extLst>
          </p:cNvPr>
          <p:cNvSpPr/>
          <p:nvPr/>
        </p:nvSpPr>
        <p:spPr bwMode="auto">
          <a:xfrm>
            <a:off x="1614333"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bg1"/>
                </a:solidFill>
                <a:latin typeface="Segoe UI"/>
              </a:rPr>
              <a:t>4 Node Azure Stack Hub</a:t>
            </a:r>
          </a:p>
          <a:p>
            <a:pPr defTabSz="932597" fontAlgn="base">
              <a:lnSpc>
                <a:spcPct val="90000"/>
              </a:lnSpc>
              <a:spcBef>
                <a:spcPts val="612"/>
              </a:spcBef>
              <a:spcAft>
                <a:spcPct val="0"/>
              </a:spcAft>
              <a:defRPr/>
            </a:pPr>
            <a:r>
              <a:rPr lang="en-US" sz="1428">
                <a:solidFill>
                  <a:schemeClr val="bg1"/>
                </a:solidFill>
                <a:latin typeface="Segoe UI"/>
              </a:rPr>
              <a:t>Physical Cores: 66</a:t>
            </a:r>
          </a:p>
          <a:p>
            <a:pPr defTabSz="932597" fontAlgn="base">
              <a:lnSpc>
                <a:spcPct val="90000"/>
              </a:lnSpc>
              <a:spcBef>
                <a:spcPts val="612"/>
              </a:spcBef>
              <a:spcAft>
                <a:spcPct val="0"/>
              </a:spcAft>
              <a:defRPr/>
            </a:pPr>
            <a:r>
              <a:rPr lang="en-US" sz="1428">
                <a:solidFill>
                  <a:schemeClr val="bg1"/>
                </a:solidFill>
                <a:latin typeface="Segoe UI"/>
              </a:rPr>
              <a:t>Usable storage: 34.3 TB</a:t>
            </a:r>
          </a:p>
          <a:p>
            <a:pPr defTabSz="932597" fontAlgn="base">
              <a:lnSpc>
                <a:spcPct val="90000"/>
              </a:lnSpc>
              <a:spcBef>
                <a:spcPts val="612"/>
              </a:spcBef>
              <a:spcAft>
                <a:spcPct val="0"/>
              </a:spcAft>
              <a:defRPr/>
            </a:pPr>
            <a:r>
              <a:rPr lang="en-US" sz="1428">
                <a:solidFill>
                  <a:schemeClr val="bg1"/>
                </a:solidFill>
                <a:latin typeface="Segoe UI"/>
              </a:rPr>
              <a:t>Usable Memory: 1444 GB</a:t>
            </a:r>
          </a:p>
        </p:txBody>
      </p:sp>
      <p:pic>
        <p:nvPicPr>
          <p:cNvPr id="1026" name="Picture 2">
            <a:extLst>
              <a:ext uri="{FF2B5EF4-FFF2-40B4-BE49-F238E27FC236}">
                <a16:creationId xmlns:a16="http://schemas.microsoft.com/office/drawing/2014/main" id="{C5903D1C-D309-4241-95D1-330D4E41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36" y="2402325"/>
            <a:ext cx="1602912" cy="2117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B0F2A9-74EF-43D4-8AE0-914357874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80" r="29201"/>
          <a:stretch/>
        </p:blipFill>
        <p:spPr bwMode="auto">
          <a:xfrm>
            <a:off x="8793923" y="2369019"/>
            <a:ext cx="1199138" cy="21620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282FFD3-190E-4241-8A8C-31C9869026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10580" y="2369018"/>
            <a:ext cx="1282195" cy="2041605"/>
          </a:xfrm>
          <a:prstGeom prst="rect">
            <a:avLst/>
          </a:prstGeom>
        </p:spPr>
      </p:pic>
    </p:spTree>
    <p:custDataLst>
      <p:tags r:id="rId1"/>
    </p:custDataLst>
    <p:extLst>
      <p:ext uri="{BB962C8B-B14F-4D97-AF65-F5344CB8AC3E}">
        <p14:creationId xmlns:p14="http://schemas.microsoft.com/office/powerpoint/2010/main" val="34755034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0D4D7-09FA-46B4-9A53-5818C5D1FA14}"/>
              </a:ext>
            </a:extLst>
          </p:cNvPr>
          <p:cNvSpPr>
            <a:spLocks noGrp="1"/>
          </p:cNvSpPr>
          <p:nvPr>
            <p:ph type="title"/>
          </p:nvPr>
        </p:nvSpPr>
        <p:spPr/>
        <p:txBody>
          <a:bodyPr/>
          <a:lstStyle/>
          <a:p>
            <a:r>
              <a:rPr lang="en-US"/>
              <a:t>3P Billing, Licensing, &amp; Support Models</a:t>
            </a:r>
          </a:p>
        </p:txBody>
      </p:sp>
    </p:spTree>
    <p:extLst>
      <p:ext uri="{BB962C8B-B14F-4D97-AF65-F5344CB8AC3E}">
        <p14:creationId xmlns:p14="http://schemas.microsoft.com/office/powerpoint/2010/main" val="417122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2178749"/>
          </a:xfrm>
        </p:spPr>
        <p:txBody>
          <a:bodyPr/>
          <a:lstStyle/>
          <a:p>
            <a:r>
              <a:rPr lang="en-US">
                <a:cs typeface="Segoe UI"/>
              </a:rPr>
              <a:t>3P Azure Pricing Model </a:t>
            </a:r>
            <a:br>
              <a:rPr lang="en-US"/>
            </a:br>
            <a:r>
              <a:rPr lang="en-US">
                <a:cs typeface="Segoe UI"/>
              </a:rPr>
              <a:t>Review</a:t>
            </a:r>
          </a:p>
        </p:txBody>
      </p:sp>
    </p:spTree>
    <p:extLst>
      <p:ext uri="{BB962C8B-B14F-4D97-AF65-F5344CB8AC3E}">
        <p14:creationId xmlns:p14="http://schemas.microsoft.com/office/powerpoint/2010/main" val="3722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3352" y="2580"/>
                        <a:ext cx="1587" cy="1587"/>
                      </a:xfrm>
                      <a:prstGeom prst="rect">
                        <a:avLst/>
                      </a:prstGeom>
                    </p:spPr>
                  </p:pic>
                </p:oleObj>
              </mc:Fallback>
            </mc:AlternateContent>
          </a:graphicData>
        </a:graphic>
      </p:graphicFrame>
      <p:grpSp>
        <p:nvGrpSpPr>
          <p:cNvPr id="90" name="Group 89"/>
          <p:cNvGrpSpPr/>
          <p:nvPr/>
        </p:nvGrpSpPr>
        <p:grpSpPr>
          <a:xfrm>
            <a:off x="581760" y="2139560"/>
            <a:ext cx="3678427" cy="4305427"/>
            <a:chOff x="580961" y="2139367"/>
            <a:chExt cx="3678948" cy="3930336"/>
          </a:xfrm>
        </p:grpSpPr>
        <p:grpSp>
          <p:nvGrpSpPr>
            <p:cNvPr id="46" name="Group 45"/>
            <p:cNvGrpSpPr/>
            <p:nvPr/>
          </p:nvGrpSpPr>
          <p:grpSpPr>
            <a:xfrm>
              <a:off x="580961" y="2139367"/>
              <a:ext cx="3678948" cy="3930336"/>
              <a:chOff x="580961" y="1849087"/>
              <a:chExt cx="3650489" cy="3930336"/>
            </a:xfrm>
          </p:grpSpPr>
          <p:sp>
            <p:nvSpPr>
              <p:cNvPr id="63" name="Rectangle 62"/>
              <p:cNvSpPr/>
              <p:nvPr/>
            </p:nvSpPr>
            <p:spPr bwMode="auto">
              <a:xfrm>
                <a:off x="580961"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Metered resources</a:t>
                </a:r>
                <a:endParaRPr lang="en-US" sz="1785">
                  <a:latin typeface="Segoe UI"/>
                  <a:cs typeface="Segoe UI"/>
                </a:endParaRPr>
              </a:p>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For variable deployment needs </a:t>
                </a:r>
                <a:endParaRPr lang="en-US" sz="1785">
                  <a:solidFill>
                    <a:srgbClr val="555555"/>
                  </a:solidFill>
                  <a:latin typeface="Segoe UI" panose="020B0502040204020203" pitchFamily="34" charset="0"/>
                  <a:cs typeface="Segoe UI" panose="020B0502040204020203" pitchFamily="34" charset="0"/>
                </a:endParaRPr>
              </a:p>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Pay for what you use or full capacity</a:t>
                </a:r>
              </a:p>
              <a:p>
                <a:pPr marL="285608" indent="-285608" defTabSz="913926" fontAlgn="base">
                  <a:spcBef>
                    <a:spcPct val="0"/>
                  </a:spcBef>
                  <a:spcAft>
                    <a:spcPct val="0"/>
                  </a:spcAft>
                  <a:buFont typeface="Arial" panose="020B0604020202020204" pitchFamily="34" charset="0"/>
                  <a:buChar char="•"/>
                  <a:defRPr/>
                </a:pPr>
                <a:endParaRPr lang="en-US" sz="1764" kern="0">
                  <a:solidFill>
                    <a:srgbClr val="555555"/>
                  </a:solidFill>
                  <a:latin typeface="Segoe UI" panose="020B0502040204020203" pitchFamily="34" charset="0"/>
                  <a:cs typeface="Segoe UI" panose="020B0502040204020203" pitchFamily="34" charset="0"/>
                </a:endParaRPr>
              </a:p>
              <a:p>
                <a:pPr algn="ctr" defTabSz="913926" fontAlgn="base">
                  <a:spcBef>
                    <a:spcPct val="0"/>
                  </a:spcBef>
                  <a:spcAft>
                    <a:spcPct val="0"/>
                  </a:spcAft>
                  <a:defRPr/>
                </a:pPr>
                <a:r>
                  <a:rPr lang="en-US" sz="2397" u="sng" kern="0">
                    <a:solidFill>
                      <a:srgbClr val="555555"/>
                    </a:solidFill>
                    <a:latin typeface="Segoe UI"/>
                    <a:ea typeface="Segoe UI" pitchFamily="34" charset="0"/>
                    <a:cs typeface="Segoe UI"/>
                  </a:rPr>
                  <a:t>Examples</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Virtual machines</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Storage</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Content delivery (CDN)</a:t>
                </a:r>
              </a:p>
              <a:p>
                <a:pPr defTabSz="913926" fontAlgn="base">
                  <a:spcBef>
                    <a:spcPct val="0"/>
                  </a:spcBef>
                  <a:spcAft>
                    <a:spcPct val="0"/>
                  </a:spcAft>
                  <a:defRPr/>
                </a:pPr>
                <a:endParaRPr lang="en-IN" sz="1764" kern="0">
                  <a:solidFill>
                    <a:srgbClr val="555555"/>
                  </a:solidFill>
                  <a:latin typeface="Segoe UI"/>
                  <a:ea typeface="Segoe UI" pitchFamily="34" charset="0"/>
                  <a:cs typeface="Segoe UI" pitchFamily="34" charset="0"/>
                </a:endParaRPr>
              </a:p>
            </p:txBody>
          </p:sp>
          <p:sp>
            <p:nvSpPr>
              <p:cNvPr id="64" name="Rectangle 63"/>
              <p:cNvSpPr/>
              <p:nvPr/>
            </p:nvSpPr>
            <p:spPr bwMode="auto">
              <a:xfrm>
                <a:off x="580961" y="5715415"/>
                <a:ext cx="3650489" cy="6400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580961" y="1849087"/>
                <a:ext cx="3650489" cy="1013401"/>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IN" sz="2400" kern="0">
                    <a:solidFill>
                      <a:srgbClr val="FFFFFF"/>
                    </a:solidFill>
                    <a:latin typeface="Segoe UI Light"/>
                    <a:ea typeface="Segoe UI" pitchFamily="34" charset="0"/>
                    <a:cs typeface="Segoe UI" pitchFamily="34" charset="0"/>
                  </a:rPr>
                  <a:t>Microsoft</a:t>
                </a:r>
                <a:br>
                  <a:rPr lang="en-IN" sz="2400" kern="0">
                    <a:solidFill>
                      <a:srgbClr val="FFFFFF"/>
                    </a:solidFill>
                    <a:latin typeface="Segoe UI Light"/>
                    <a:ea typeface="Segoe UI" pitchFamily="34" charset="0"/>
                    <a:cs typeface="Segoe UI" pitchFamily="34" charset="0"/>
                  </a:rPr>
                </a:br>
                <a:r>
                  <a:rPr lang="en-IN" sz="2400" kern="0">
                    <a:solidFill>
                      <a:srgbClr val="FFFFFF"/>
                    </a:solidFill>
                    <a:latin typeface="Segoe UI Light"/>
                    <a:ea typeface="Segoe UI" pitchFamily="34" charset="0"/>
                    <a:cs typeface="Segoe UI" pitchFamily="34" charset="0"/>
                  </a:rPr>
                  <a:t>Azure Services</a:t>
                </a:r>
              </a:p>
            </p:txBody>
          </p:sp>
        </p:grpSp>
        <p:grpSp>
          <p:nvGrpSpPr>
            <p:cNvPr id="72" name="Group 71"/>
            <p:cNvGrpSpPr/>
            <p:nvPr/>
          </p:nvGrpSpPr>
          <p:grpSpPr>
            <a:xfrm>
              <a:off x="3578223" y="2351642"/>
              <a:ext cx="582812" cy="588850"/>
              <a:chOff x="3476625" y="2061362"/>
              <a:chExt cx="582812" cy="588850"/>
            </a:xfrm>
          </p:grpSpPr>
          <p:sp>
            <p:nvSpPr>
              <p:cNvPr id="73" name="Freeform 6"/>
              <p:cNvSpPr>
                <a:spLocks noEditPoints="1"/>
              </p:cNvSpPr>
              <p:nvPr/>
            </p:nvSpPr>
            <p:spPr bwMode="black">
              <a:xfrm>
                <a:off x="3476625"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grpSp>
            <p:nvGrpSpPr>
              <p:cNvPr id="74" name="Group 73"/>
              <p:cNvGrpSpPr/>
              <p:nvPr/>
            </p:nvGrpSpPr>
            <p:grpSpPr>
              <a:xfrm>
                <a:off x="3636307" y="2179098"/>
                <a:ext cx="263470" cy="353341"/>
                <a:chOff x="1791958" y="4090991"/>
                <a:chExt cx="339724" cy="455613"/>
              </a:xfrm>
              <a:solidFill>
                <a:schemeClr val="bg1"/>
              </a:solidFill>
            </p:grpSpPr>
            <p:sp>
              <p:nvSpPr>
                <p:cNvPr id="75" name="Freeform 32"/>
                <p:cNvSpPr>
                  <a:spLocks/>
                </p:cNvSpPr>
                <p:nvPr/>
              </p:nvSpPr>
              <p:spPr bwMode="auto">
                <a:xfrm>
                  <a:off x="18332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6" name="Freeform 33"/>
                <p:cNvSpPr>
                  <a:spLocks/>
                </p:cNvSpPr>
                <p:nvPr/>
              </p:nvSpPr>
              <p:spPr bwMode="auto">
                <a:xfrm>
                  <a:off x="1812596" y="4314829"/>
                  <a:ext cx="77787" cy="188913"/>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7" name="Freeform 34"/>
                <p:cNvSpPr>
                  <a:spLocks/>
                </p:cNvSpPr>
                <p:nvPr/>
              </p:nvSpPr>
              <p:spPr bwMode="auto">
                <a:xfrm>
                  <a:off x="2031670" y="4314829"/>
                  <a:ext cx="77787" cy="188913"/>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8" name="Freeform 35"/>
                <p:cNvSpPr>
                  <a:spLocks/>
                </p:cNvSpPr>
                <p:nvPr/>
              </p:nvSpPr>
              <p:spPr bwMode="auto">
                <a:xfrm>
                  <a:off x="20364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9" name="Freeform 36"/>
                <p:cNvSpPr>
                  <a:spLocks/>
                </p:cNvSpPr>
                <p:nvPr/>
              </p:nvSpPr>
              <p:spPr bwMode="auto">
                <a:xfrm>
                  <a:off x="1896733" y="4313241"/>
                  <a:ext cx="131762" cy="233363"/>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80" name="Freeform 37"/>
                <p:cNvSpPr>
                  <a:spLocks/>
                </p:cNvSpPr>
                <p:nvPr/>
              </p:nvSpPr>
              <p:spPr bwMode="auto">
                <a:xfrm>
                  <a:off x="1928483" y="4233866"/>
                  <a:ext cx="66675" cy="66675"/>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81" name="Freeform 38"/>
                <p:cNvSpPr>
                  <a:spLocks/>
                </p:cNvSpPr>
                <p:nvPr/>
              </p:nvSpPr>
              <p:spPr bwMode="auto">
                <a:xfrm>
                  <a:off x="1791958" y="4090991"/>
                  <a:ext cx="339724" cy="141288"/>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grpSp>
        </p:grpSp>
      </p:grpSp>
      <p:grpSp>
        <p:nvGrpSpPr>
          <p:cNvPr id="91" name="Group 90"/>
          <p:cNvGrpSpPr/>
          <p:nvPr/>
        </p:nvGrpSpPr>
        <p:grpSpPr>
          <a:xfrm>
            <a:off x="8336910" y="2139559"/>
            <a:ext cx="3678427" cy="4305428"/>
            <a:chOff x="4378829" y="2139366"/>
            <a:chExt cx="3678948" cy="3930337"/>
          </a:xfrm>
        </p:grpSpPr>
        <p:grpSp>
          <p:nvGrpSpPr>
            <p:cNvPr id="44" name="Group 43"/>
            <p:cNvGrpSpPr/>
            <p:nvPr/>
          </p:nvGrpSpPr>
          <p:grpSpPr>
            <a:xfrm>
              <a:off x="4378829" y="2139366"/>
              <a:ext cx="3678948" cy="3930337"/>
              <a:chOff x="4407630" y="1849086"/>
              <a:chExt cx="3650489" cy="3930337"/>
            </a:xfrm>
          </p:grpSpPr>
          <p:sp>
            <p:nvSpPr>
              <p:cNvPr id="69" name="Rectangle 68"/>
              <p:cNvSpPr/>
              <p:nvPr/>
            </p:nvSpPr>
            <p:spPr bwMode="auto">
              <a:xfrm>
                <a:off x="4407630"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Pre-configured resources </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Pre-pay for annual coverage</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For predictable deployments</a:t>
                </a:r>
              </a:p>
              <a:p>
                <a:pPr marL="228557" indent="-228557" defTabSz="913926" fontAlgn="base">
                  <a:spcBef>
                    <a:spcPct val="0"/>
                  </a:spcBef>
                  <a:spcAft>
                    <a:spcPts val="600"/>
                  </a:spcAft>
                  <a:buFont typeface="Arial" panose="020B0604020202020204" pitchFamily="34" charset="0"/>
                  <a:buChar char="•"/>
                  <a:defRPr/>
                </a:pPr>
                <a:endParaRPr lang="en-US" sz="1836">
                  <a:solidFill>
                    <a:srgbClr val="555555"/>
                  </a:solidFill>
                  <a:latin typeface="Segoe UI" panose="020B0502040204020203" pitchFamily="34" charset="0"/>
                  <a:cs typeface="Segoe UI" panose="020B0502040204020203" pitchFamily="34" charset="0"/>
                </a:endParaRPr>
              </a:p>
              <a:p>
                <a:pPr marL="228557" indent="-228557" defTabSz="913926" fontAlgn="base">
                  <a:spcBef>
                    <a:spcPct val="0"/>
                  </a:spcBef>
                  <a:spcAft>
                    <a:spcPts val="600"/>
                  </a:spcAft>
                  <a:buFont typeface="Arial" panose="020B0604020202020204" pitchFamily="34" charset="0"/>
                  <a:buChar char="•"/>
                  <a:defRPr/>
                </a:pPr>
                <a:endParaRPr lang="en-US" sz="2400" kern="0">
                  <a:solidFill>
                    <a:srgbClr val="555555"/>
                  </a:solidFill>
                  <a:latin typeface="Segoe UI" panose="020B0502040204020203" pitchFamily="34" charset="0"/>
                  <a:ea typeface="Segoe UI" pitchFamily="34" charset="0"/>
                  <a:cs typeface="Segoe UI" panose="020B0502040204020203" pitchFamily="34" charset="0"/>
                </a:endParaRPr>
              </a:p>
              <a:p>
                <a:pPr algn="ctr" defTabSz="913926" fontAlgn="base">
                  <a:spcBef>
                    <a:spcPct val="0"/>
                  </a:spcBef>
                  <a:spcAft>
                    <a:spcPct val="0"/>
                  </a:spcAft>
                  <a:defRPr/>
                </a:pPr>
                <a:r>
                  <a:rPr lang="en-US" sz="2400" u="sng" kern="0">
                    <a:solidFill>
                      <a:srgbClr val="555555"/>
                    </a:solidFill>
                    <a:latin typeface="Segoe UI" panose="020B0502040204020203" pitchFamily="34" charset="0"/>
                    <a:ea typeface="Segoe UI" pitchFamily="34" charset="0"/>
                    <a:cs typeface="Segoe UI" panose="020B0502040204020203" pitchFamily="34" charset="0"/>
                  </a:rPr>
                  <a:t>Examples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OMS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IoT Suite </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Azure Support</a:t>
                </a:r>
              </a:p>
              <a:p>
                <a:pPr marL="228557" indent="-228557" defTabSz="913926" fontAlgn="base">
                  <a:spcBef>
                    <a:spcPct val="0"/>
                  </a:spcBef>
                  <a:spcAft>
                    <a:spcPts val="600"/>
                  </a:spcAft>
                  <a:buFont typeface="Arial" panose="020B0604020202020204" pitchFamily="34" charset="0"/>
                  <a:buChar char="•"/>
                  <a:defRPr/>
                </a:pPr>
                <a:endParaRPr lang="en-IN" sz="1836">
                  <a:solidFill>
                    <a:srgbClr val="555555"/>
                  </a:solidFill>
                  <a:latin typeface="Segoe UI" panose="020B0502040204020203" pitchFamily="34" charset="0"/>
                  <a:cs typeface="Segoe UI" panose="020B0502040204020203" pitchFamily="34" charset="0"/>
                </a:endParaRPr>
              </a:p>
            </p:txBody>
          </p:sp>
          <p:sp>
            <p:nvSpPr>
              <p:cNvPr id="70" name="Rectangle 69"/>
              <p:cNvSpPr/>
              <p:nvPr/>
            </p:nvSpPr>
            <p:spPr bwMode="auto">
              <a:xfrm>
                <a:off x="4407630" y="5715415"/>
                <a:ext cx="3650489" cy="64008"/>
              </a:xfrm>
              <a:prstGeom prst="rect">
                <a:avLst/>
              </a:prstGeom>
              <a:solidFill>
                <a:schemeClr val="accent2"/>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71" name="Rectangle 70"/>
              <p:cNvSpPr/>
              <p:nvPr/>
            </p:nvSpPr>
            <p:spPr bwMode="auto">
              <a:xfrm>
                <a:off x="4407630" y="1849086"/>
                <a:ext cx="3650489" cy="1013401"/>
              </a:xfrm>
              <a:prstGeom prst="rect">
                <a:avLst/>
              </a:prstGeom>
              <a:solidFill>
                <a:schemeClr val="accent2"/>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Microsoft</a:t>
                </a:r>
                <a:br>
                  <a:rPr lang="en-US" sz="2400">
                    <a:solidFill>
                      <a:srgbClr val="FFFFFF"/>
                    </a:solidFill>
                    <a:latin typeface="Segoe UI Light"/>
                    <a:cs typeface="Segoe UI" panose="020B0502040204020203" pitchFamily="34" charset="0"/>
                  </a:rPr>
                </a:br>
                <a:r>
                  <a:rPr lang="en-US" sz="2400">
                    <a:solidFill>
                      <a:srgbClr val="FFFFFF"/>
                    </a:solidFill>
                    <a:latin typeface="Segoe UI Light"/>
                    <a:cs typeface="Segoe UI" panose="020B0502040204020203" pitchFamily="34" charset="0"/>
                  </a:rPr>
                  <a:t>Azure Plans</a:t>
                </a:r>
                <a:endParaRPr lang="en-IN" sz="2400" kern="0">
                  <a:solidFill>
                    <a:srgbClr val="FFFFFF"/>
                  </a:solidFill>
                  <a:latin typeface="Segoe UI Light"/>
                  <a:ea typeface="Segoe UI" pitchFamily="34" charset="0"/>
                  <a:cs typeface="Segoe UI" pitchFamily="34" charset="0"/>
                </a:endParaRPr>
              </a:p>
            </p:txBody>
          </p:sp>
        </p:grpSp>
        <p:grpSp>
          <p:nvGrpSpPr>
            <p:cNvPr id="82" name="Group 81"/>
            <p:cNvGrpSpPr/>
            <p:nvPr/>
          </p:nvGrpSpPr>
          <p:grpSpPr>
            <a:xfrm>
              <a:off x="7387770" y="2351642"/>
              <a:ext cx="582812" cy="588850"/>
              <a:chOff x="7315200" y="2061362"/>
              <a:chExt cx="582812" cy="588850"/>
            </a:xfrm>
          </p:grpSpPr>
          <p:sp>
            <p:nvSpPr>
              <p:cNvPr id="83" name="Freeform 6"/>
              <p:cNvSpPr>
                <a:spLocks noEditPoints="1"/>
              </p:cNvSpPr>
              <p:nvPr/>
            </p:nvSpPr>
            <p:spPr bwMode="black">
              <a:xfrm>
                <a:off x="7315200"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sp>
            <p:nvSpPr>
              <p:cNvPr id="84" name="Freeform 96"/>
              <p:cNvSpPr/>
              <p:nvPr/>
            </p:nvSpPr>
            <p:spPr>
              <a:xfrm>
                <a:off x="7444833" y="2189845"/>
                <a:ext cx="323547" cy="33188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7">
                  <a:defRPr/>
                </a:pPr>
                <a:endParaRPr lang="en-US">
                  <a:solidFill>
                    <a:prstClr val="white"/>
                  </a:solidFill>
                  <a:latin typeface="Segoe UI"/>
                </a:endParaRPr>
              </a:p>
            </p:txBody>
          </p:sp>
        </p:grpSp>
      </p:grpSp>
      <p:grpSp>
        <p:nvGrpSpPr>
          <p:cNvPr id="92" name="Group 91"/>
          <p:cNvGrpSpPr/>
          <p:nvPr/>
        </p:nvGrpSpPr>
        <p:grpSpPr>
          <a:xfrm>
            <a:off x="4459336" y="2139561"/>
            <a:ext cx="3678428" cy="4305426"/>
            <a:chOff x="8176697" y="2139367"/>
            <a:chExt cx="3678949" cy="3930335"/>
          </a:xfrm>
        </p:grpSpPr>
        <p:grpSp>
          <p:nvGrpSpPr>
            <p:cNvPr id="45" name="Group 44"/>
            <p:cNvGrpSpPr/>
            <p:nvPr/>
          </p:nvGrpSpPr>
          <p:grpSpPr>
            <a:xfrm>
              <a:off x="8176697" y="2139367"/>
              <a:ext cx="3678949" cy="3930335"/>
              <a:chOff x="8205024" y="1849087"/>
              <a:chExt cx="3650490" cy="3930335"/>
            </a:xfrm>
          </p:grpSpPr>
          <p:sp>
            <p:nvSpPr>
              <p:cNvPr id="66" name="Rectangle 65"/>
              <p:cNvSpPr/>
              <p:nvPr/>
            </p:nvSpPr>
            <p:spPr bwMode="auto">
              <a:xfrm>
                <a:off x="8205024"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3</a:t>
                </a:r>
                <a:r>
                  <a:rPr lang="en-US" sz="1836" baseline="30000">
                    <a:solidFill>
                      <a:srgbClr val="555555"/>
                    </a:solidFill>
                    <a:latin typeface="Segoe UI" panose="020B0502040204020203" pitchFamily="34" charset="0"/>
                    <a:cs typeface="Segoe UI" panose="020B0502040204020203" pitchFamily="34" charset="0"/>
                  </a:rPr>
                  <a:t>rd</a:t>
                </a:r>
                <a:r>
                  <a:rPr lang="en-US" sz="1836">
                    <a:solidFill>
                      <a:srgbClr val="555555"/>
                    </a:solidFill>
                    <a:latin typeface="Segoe UI" panose="020B0502040204020203" pitchFamily="34" charset="0"/>
                    <a:cs typeface="Segoe UI" panose="020B0502040204020203" pitchFamily="34" charset="0"/>
                  </a:rPr>
                  <a:t> party offers</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Pay via BYOL (or PAYG billing for Windows VMs only – no 3</a:t>
                </a:r>
                <a:r>
                  <a:rPr lang="en-US" sz="1836" baseline="30000">
                    <a:solidFill>
                      <a:srgbClr val="555555"/>
                    </a:solidFill>
                    <a:latin typeface="Segoe UI" panose="020B0502040204020203" pitchFamily="34" charset="0"/>
                    <a:cs typeface="Segoe UI" panose="020B0502040204020203" pitchFamily="34" charset="0"/>
                  </a:rPr>
                  <a:t>rd</a:t>
                </a:r>
                <a:r>
                  <a:rPr lang="en-US" sz="1836">
                    <a:solidFill>
                      <a:srgbClr val="555555"/>
                    </a:solidFill>
                    <a:latin typeface="Segoe UI" panose="020B0502040204020203" pitchFamily="34" charset="0"/>
                    <a:cs typeface="Segoe UI" panose="020B0502040204020203" pitchFamily="34" charset="0"/>
                  </a:rPr>
                  <a:t> party payments through Azure Stack Hub marketplace yet)</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For Azure based solutions</a:t>
                </a:r>
                <a:endParaRPr lang="en-US" sz="1836" kern="0">
                  <a:solidFill>
                    <a:srgbClr val="555555"/>
                  </a:solidFill>
                  <a:latin typeface="Segoe UI" panose="020B0502040204020203" pitchFamily="34" charset="0"/>
                  <a:ea typeface="Segoe UI" pitchFamily="34" charset="0"/>
                  <a:cs typeface="Segoe UI" panose="020B0502040204020203" pitchFamily="34" charset="0"/>
                </a:endParaRPr>
              </a:p>
              <a:p>
                <a:pPr algn="ctr" defTabSz="913926" fontAlgn="base">
                  <a:spcBef>
                    <a:spcPct val="0"/>
                  </a:spcBef>
                  <a:spcAft>
                    <a:spcPct val="0"/>
                  </a:spcAft>
                  <a:defRPr/>
                </a:pPr>
                <a:r>
                  <a:rPr lang="en-US" sz="2400" u="sng" kern="0">
                    <a:solidFill>
                      <a:srgbClr val="555555"/>
                    </a:solidFill>
                    <a:latin typeface="Segoe UI" panose="020B0502040204020203" pitchFamily="34" charset="0"/>
                    <a:ea typeface="Segoe UI" pitchFamily="34" charset="0"/>
                    <a:cs typeface="Segoe UI" panose="020B0502040204020203" pitchFamily="34" charset="0"/>
                  </a:rPr>
                  <a:t>Examples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SendGrid</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MongoDB</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Oracle DB</a:t>
                </a:r>
              </a:p>
            </p:txBody>
          </p:sp>
          <p:sp>
            <p:nvSpPr>
              <p:cNvPr id="67" name="Rectangle 66"/>
              <p:cNvSpPr/>
              <p:nvPr/>
            </p:nvSpPr>
            <p:spPr bwMode="auto">
              <a:xfrm flipV="1">
                <a:off x="8205025" y="5715414"/>
                <a:ext cx="3650489" cy="64008"/>
              </a:xfrm>
              <a:prstGeom prst="rect">
                <a:avLst/>
              </a:prstGeom>
              <a:solidFill>
                <a:schemeClr val="accent3"/>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8205024" y="1849087"/>
                <a:ext cx="3650489" cy="1013400"/>
              </a:xfrm>
              <a:prstGeom prst="rect">
                <a:avLst/>
              </a:prstGeom>
              <a:solidFill>
                <a:schemeClr val="accent3"/>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Microsoft Azure </a:t>
                </a:r>
              </a:p>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Marketplace</a:t>
                </a:r>
                <a:endParaRPr lang="en-IN" sz="2400" kern="0">
                  <a:solidFill>
                    <a:srgbClr val="FFFFFF"/>
                  </a:solidFill>
                  <a:latin typeface="Segoe UI Light"/>
                  <a:ea typeface="Segoe UI" pitchFamily="34" charset="0"/>
                  <a:cs typeface="Segoe UI" pitchFamily="34" charset="0"/>
                </a:endParaRPr>
              </a:p>
            </p:txBody>
          </p:sp>
        </p:grpSp>
        <p:grpSp>
          <p:nvGrpSpPr>
            <p:cNvPr id="85" name="Group 84"/>
            <p:cNvGrpSpPr/>
            <p:nvPr/>
          </p:nvGrpSpPr>
          <p:grpSpPr>
            <a:xfrm>
              <a:off x="11197317" y="2351642"/>
              <a:ext cx="582812" cy="588850"/>
              <a:chOff x="11153775" y="2061362"/>
              <a:chExt cx="582812" cy="588850"/>
            </a:xfrm>
          </p:grpSpPr>
          <p:sp>
            <p:nvSpPr>
              <p:cNvPr id="86" name="Freeform 6"/>
              <p:cNvSpPr>
                <a:spLocks noEditPoints="1"/>
              </p:cNvSpPr>
              <p:nvPr/>
            </p:nvSpPr>
            <p:spPr bwMode="black">
              <a:xfrm>
                <a:off x="11153775"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sp>
            <p:nvSpPr>
              <p:cNvPr id="87" name="Freeform 511"/>
              <p:cNvSpPr/>
              <p:nvPr/>
            </p:nvSpPr>
            <p:spPr bwMode="auto">
              <a:xfrm>
                <a:off x="11246040" y="2231631"/>
                <a:ext cx="398283" cy="248312"/>
              </a:xfrm>
              <a:custGeom>
                <a:avLst/>
                <a:gdLst/>
                <a:ahLst/>
                <a:cxnLst/>
                <a:rect l="l" t="t" r="r" b="b"/>
                <a:pathLst>
                  <a:path w="9861550" h="6148248">
                    <a:moveTo>
                      <a:pt x="109860" y="5868130"/>
                    </a:moveTo>
                    <a:lnTo>
                      <a:pt x="9687066" y="5868130"/>
                    </a:lnTo>
                    <a:lnTo>
                      <a:pt x="9861550" y="6141898"/>
                    </a:lnTo>
                    <a:lnTo>
                      <a:pt x="0" y="6148248"/>
                    </a:lnTo>
                    <a:close/>
                    <a:moveTo>
                      <a:pt x="7448146" y="4540845"/>
                    </a:moveTo>
                    <a:cubicBezTo>
                      <a:pt x="7447751" y="4630739"/>
                      <a:pt x="7447356" y="4714392"/>
                      <a:pt x="7446960" y="4810710"/>
                    </a:cubicBezTo>
                    <a:lnTo>
                      <a:pt x="7764894" y="4856558"/>
                    </a:lnTo>
                    <a:lnTo>
                      <a:pt x="8007368" y="4889273"/>
                    </a:lnTo>
                    <a:lnTo>
                      <a:pt x="8008260" y="4789828"/>
                    </a:lnTo>
                    <a:close/>
                    <a:moveTo>
                      <a:pt x="800099" y="4500729"/>
                    </a:moveTo>
                    <a:lnTo>
                      <a:pt x="529962" y="4700581"/>
                    </a:lnTo>
                    <a:lnTo>
                      <a:pt x="528220" y="4821635"/>
                    </a:lnTo>
                    <a:lnTo>
                      <a:pt x="800099" y="4753297"/>
                    </a:lnTo>
                    <a:close/>
                    <a:moveTo>
                      <a:pt x="6699607" y="4208104"/>
                    </a:moveTo>
                    <a:lnTo>
                      <a:pt x="6698240" y="4712643"/>
                    </a:lnTo>
                    <a:lnTo>
                      <a:pt x="7315641" y="4795944"/>
                    </a:lnTo>
                    <a:cubicBezTo>
                      <a:pt x="7314740" y="4700094"/>
                      <a:pt x="7313844" y="4581234"/>
                      <a:pt x="7312938" y="4480742"/>
                    </a:cubicBezTo>
                    <a:close/>
                    <a:moveTo>
                      <a:pt x="1279285" y="4146218"/>
                    </a:moveTo>
                    <a:lnTo>
                      <a:pt x="903668" y="4424106"/>
                    </a:lnTo>
                    <a:lnTo>
                      <a:pt x="898952" y="4728450"/>
                    </a:lnTo>
                    <a:lnTo>
                      <a:pt x="1279285" y="4632852"/>
                    </a:lnTo>
                    <a:close/>
                    <a:moveTo>
                      <a:pt x="5913230" y="3858542"/>
                    </a:moveTo>
                    <a:lnTo>
                      <a:pt x="5915833" y="4607080"/>
                    </a:lnTo>
                    <a:lnTo>
                      <a:pt x="6562149" y="4694282"/>
                    </a:lnTo>
                    <a:lnTo>
                      <a:pt x="6559452" y="4145802"/>
                    </a:lnTo>
                    <a:close/>
                    <a:moveTo>
                      <a:pt x="1808551" y="3754657"/>
                    </a:moveTo>
                    <a:lnTo>
                      <a:pt x="1385332" y="4067763"/>
                    </a:lnTo>
                    <a:lnTo>
                      <a:pt x="1378223" y="4607983"/>
                    </a:lnTo>
                    <a:lnTo>
                      <a:pt x="1808551" y="4499819"/>
                    </a:lnTo>
                    <a:close/>
                    <a:moveTo>
                      <a:pt x="5110560" y="3501738"/>
                    </a:moveTo>
                    <a:lnTo>
                      <a:pt x="5088645" y="4495474"/>
                    </a:lnTo>
                    <a:lnTo>
                      <a:pt x="5745863" y="4584147"/>
                    </a:lnTo>
                    <a:lnTo>
                      <a:pt x="5734524" y="3779104"/>
                    </a:lnTo>
                    <a:close/>
                    <a:moveTo>
                      <a:pt x="1962149" y="3483406"/>
                    </a:moveTo>
                    <a:lnTo>
                      <a:pt x="1962149" y="5667447"/>
                    </a:lnTo>
                    <a:lnTo>
                      <a:pt x="199848" y="5667447"/>
                    </a:lnTo>
                    <a:lnTo>
                      <a:pt x="312129" y="4665738"/>
                    </a:lnTo>
                    <a:close/>
                    <a:moveTo>
                      <a:pt x="4972860" y="3308781"/>
                    </a:moveTo>
                    <a:lnTo>
                      <a:pt x="9500814" y="5277765"/>
                    </a:lnTo>
                    <a:lnTo>
                      <a:pt x="9581608" y="5667447"/>
                    </a:lnTo>
                    <a:lnTo>
                      <a:pt x="4968223" y="5667447"/>
                    </a:lnTo>
                    <a:cubicBezTo>
                      <a:pt x="4968346" y="4883916"/>
                      <a:pt x="4972860" y="4091834"/>
                      <a:pt x="4972860" y="3308781"/>
                    </a:cubicBezTo>
                    <a:close/>
                    <a:moveTo>
                      <a:pt x="1948612" y="2670606"/>
                    </a:moveTo>
                    <a:lnTo>
                      <a:pt x="1921538" y="3331006"/>
                    </a:lnTo>
                    <a:lnTo>
                      <a:pt x="329491" y="4510834"/>
                    </a:lnTo>
                    <a:lnTo>
                      <a:pt x="381900" y="4043270"/>
                    </a:lnTo>
                    <a:close/>
                    <a:moveTo>
                      <a:pt x="4972049" y="2442006"/>
                    </a:moveTo>
                    <a:lnTo>
                      <a:pt x="9407957" y="4867706"/>
                    </a:lnTo>
                    <a:lnTo>
                      <a:pt x="9435038" y="4960516"/>
                    </a:lnTo>
                    <a:lnTo>
                      <a:pt x="9469652" y="5127464"/>
                    </a:lnTo>
                    <a:lnTo>
                      <a:pt x="4972049" y="3191306"/>
                    </a:lnTo>
                    <a:close/>
                    <a:moveTo>
                      <a:pt x="3555160" y="2428826"/>
                    </a:moveTo>
                    <a:cubicBezTo>
                      <a:pt x="4223108" y="2454466"/>
                      <a:pt x="4681507" y="2835705"/>
                      <a:pt x="4879555" y="3216945"/>
                    </a:cubicBezTo>
                    <a:lnTo>
                      <a:pt x="4862941" y="5667447"/>
                    </a:lnTo>
                    <a:lnTo>
                      <a:pt x="4416634" y="5667447"/>
                    </a:lnTo>
                    <a:cubicBezTo>
                      <a:pt x="4418680" y="4692823"/>
                      <a:pt x="4420726" y="3762634"/>
                      <a:pt x="4422774" y="2784907"/>
                    </a:cubicBezTo>
                    <a:cubicBezTo>
                      <a:pt x="4197349" y="2600757"/>
                      <a:pt x="3603624" y="2397557"/>
                      <a:pt x="3111499" y="2575357"/>
                    </a:cubicBezTo>
                    <a:lnTo>
                      <a:pt x="3111499" y="5667447"/>
                    </a:lnTo>
                    <a:lnTo>
                      <a:pt x="2093223" y="5667447"/>
                    </a:lnTo>
                    <a:lnTo>
                      <a:pt x="2093223" y="3216945"/>
                    </a:lnTo>
                    <a:cubicBezTo>
                      <a:pt x="2530265" y="2440418"/>
                      <a:pt x="3383231" y="2454466"/>
                      <a:pt x="3555160" y="2428826"/>
                    </a:cubicBezTo>
                    <a:close/>
                    <a:moveTo>
                      <a:pt x="1935075" y="2378506"/>
                    </a:moveTo>
                    <a:lnTo>
                      <a:pt x="1948612" y="2619806"/>
                    </a:lnTo>
                    <a:lnTo>
                      <a:pt x="397714" y="3902186"/>
                    </a:lnTo>
                    <a:lnTo>
                      <a:pt x="418753" y="3714484"/>
                    </a:lnTo>
                    <a:close/>
                    <a:moveTo>
                      <a:pt x="4974176" y="1572056"/>
                    </a:moveTo>
                    <a:lnTo>
                      <a:pt x="9341901" y="4511297"/>
                    </a:lnTo>
                    <a:lnTo>
                      <a:pt x="9346729" y="4534581"/>
                    </a:lnTo>
                    <a:lnTo>
                      <a:pt x="9382015" y="4753406"/>
                    </a:lnTo>
                    <a:lnTo>
                      <a:pt x="4970731" y="2391206"/>
                    </a:lnTo>
                    <a:cubicBezTo>
                      <a:pt x="4971879" y="2118156"/>
                      <a:pt x="4973028" y="1845106"/>
                      <a:pt x="4974176" y="1572056"/>
                    </a:cubicBezTo>
                    <a:close/>
                    <a:moveTo>
                      <a:pt x="3520356" y="1537218"/>
                    </a:moveTo>
                    <a:cubicBezTo>
                      <a:pt x="3383112" y="1533328"/>
                      <a:pt x="3243461" y="1547661"/>
                      <a:pt x="3111500" y="1589020"/>
                    </a:cubicBezTo>
                    <a:lnTo>
                      <a:pt x="3111500" y="2335641"/>
                    </a:lnTo>
                    <a:cubicBezTo>
                      <a:pt x="3608387" y="2183241"/>
                      <a:pt x="4062412" y="2341992"/>
                      <a:pt x="4416425" y="2475342"/>
                    </a:cubicBezTo>
                    <a:cubicBezTo>
                      <a:pt x="4418542" y="2225273"/>
                      <a:pt x="4415895" y="2076673"/>
                      <a:pt x="4418012" y="1826604"/>
                    </a:cubicBezTo>
                    <a:cubicBezTo>
                      <a:pt x="4322167" y="1724567"/>
                      <a:pt x="3932089" y="1548887"/>
                      <a:pt x="3520356" y="1537218"/>
                    </a:cubicBezTo>
                    <a:close/>
                    <a:moveTo>
                      <a:pt x="3555161" y="1468121"/>
                    </a:moveTo>
                    <a:cubicBezTo>
                      <a:pt x="4421229" y="1496862"/>
                      <a:pt x="4818668" y="2093842"/>
                      <a:pt x="4864316" y="2332683"/>
                    </a:cubicBezTo>
                    <a:lnTo>
                      <a:pt x="4862441" y="2991867"/>
                    </a:lnTo>
                    <a:cubicBezTo>
                      <a:pt x="4803975" y="2578279"/>
                      <a:pt x="3109788" y="1782064"/>
                      <a:pt x="2100844" y="3009697"/>
                    </a:cubicBezTo>
                    <a:lnTo>
                      <a:pt x="2100844" y="2363163"/>
                    </a:lnTo>
                    <a:cubicBezTo>
                      <a:pt x="2530266" y="1512324"/>
                      <a:pt x="3383232" y="1481622"/>
                      <a:pt x="3555161" y="1468121"/>
                    </a:cubicBezTo>
                    <a:close/>
                    <a:moveTo>
                      <a:pt x="3740610" y="250401"/>
                    </a:moveTo>
                    <a:cubicBezTo>
                      <a:pt x="3525241" y="249768"/>
                      <a:pt x="3295153" y="397520"/>
                      <a:pt x="3111499" y="835796"/>
                    </a:cubicBezTo>
                    <a:lnTo>
                      <a:pt x="3111499" y="1328417"/>
                    </a:lnTo>
                    <a:cubicBezTo>
                      <a:pt x="3608386" y="1176017"/>
                      <a:pt x="4062411" y="1334768"/>
                      <a:pt x="4416424" y="1468118"/>
                    </a:cubicBezTo>
                    <a:cubicBezTo>
                      <a:pt x="4418541" y="1218049"/>
                      <a:pt x="4409544" y="1082149"/>
                      <a:pt x="4411661" y="832080"/>
                    </a:cubicBezTo>
                    <a:cubicBezTo>
                      <a:pt x="4417614" y="664698"/>
                      <a:pt x="4099557" y="251458"/>
                      <a:pt x="3740610" y="250401"/>
                    </a:cubicBezTo>
                    <a:close/>
                    <a:moveTo>
                      <a:pt x="3555160" y="0"/>
                    </a:moveTo>
                    <a:cubicBezTo>
                      <a:pt x="4421228" y="28741"/>
                      <a:pt x="4818667" y="625721"/>
                      <a:pt x="4864315" y="864562"/>
                    </a:cubicBezTo>
                    <a:lnTo>
                      <a:pt x="4862302" y="2105456"/>
                    </a:lnTo>
                    <a:cubicBezTo>
                      <a:pt x="4653519" y="1429814"/>
                      <a:pt x="3059429" y="713536"/>
                      <a:pt x="2108463" y="2174036"/>
                    </a:cubicBezTo>
                    <a:lnTo>
                      <a:pt x="2100843" y="895042"/>
                    </a:lnTo>
                    <a:cubicBezTo>
                      <a:pt x="2530265" y="44203"/>
                      <a:pt x="3383231" y="13501"/>
                      <a:pt x="3555160" y="0"/>
                    </a:cubicBezTo>
                    <a:close/>
                  </a:path>
                </a:pathLst>
              </a:custGeom>
              <a:solidFill>
                <a:schemeClr val="bg1"/>
              </a:solidFill>
              <a:ln>
                <a:noFill/>
              </a:ln>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defRPr/>
                </a:pPr>
                <a:endParaRPr lang="en-US">
                  <a:solidFill>
                    <a:srgbClr val="FFFFFF"/>
                  </a:solidFill>
                  <a:latin typeface="Segoe UI"/>
                </a:endParaRPr>
              </a:p>
            </p:txBody>
          </p:sp>
        </p:grpSp>
      </p:grpSp>
      <p:sp>
        <p:nvSpPr>
          <p:cNvPr id="5" name="Title 4"/>
          <p:cNvSpPr>
            <a:spLocks noGrp="1"/>
          </p:cNvSpPr>
          <p:nvPr>
            <p:ph type="title"/>
          </p:nvPr>
        </p:nvSpPr>
        <p:spPr/>
        <p:txBody>
          <a:bodyPr/>
          <a:lstStyle/>
          <a:p>
            <a:r>
              <a:rPr lang="en-US" sz="4799">
                <a:gradFill>
                  <a:gsLst>
                    <a:gs pos="1250">
                      <a:schemeClr val="tx1"/>
                    </a:gs>
                    <a:gs pos="100000">
                      <a:schemeClr val="tx1"/>
                    </a:gs>
                  </a:gsLst>
                  <a:lin ang="5400000" scaled="0"/>
                </a:gradFill>
                <a:cs typeface="Segoe UI"/>
              </a:rPr>
              <a:t>Azure Pricing Concepts</a:t>
            </a:r>
            <a:endParaRPr lang="en-US" sz="4799">
              <a:gradFill>
                <a:gsLst>
                  <a:gs pos="1250">
                    <a:schemeClr val="tx1"/>
                  </a:gs>
                  <a:gs pos="100000">
                    <a:schemeClr val="tx1"/>
                  </a:gs>
                </a:gsLst>
                <a:lin ang="5400000" scaled="0"/>
              </a:gradFill>
            </a:endParaRPr>
          </a:p>
        </p:txBody>
      </p:sp>
      <p:sp>
        <p:nvSpPr>
          <p:cNvPr id="42" name="Rectangle 41"/>
          <p:cNvSpPr/>
          <p:nvPr/>
        </p:nvSpPr>
        <p:spPr>
          <a:xfrm>
            <a:off x="586876" y="1254605"/>
            <a:ext cx="11307457" cy="429310"/>
          </a:xfrm>
          <a:prstGeom prst="rect">
            <a:avLst/>
          </a:prstGeom>
        </p:spPr>
        <p:txBody>
          <a:bodyPr wrap="square" lIns="0" tIns="0" rIns="0" bIns="0">
            <a:noAutofit/>
          </a:bodyPr>
          <a:lstStyle/>
          <a:p>
            <a:pPr>
              <a:spcBef>
                <a:spcPts val="1000"/>
              </a:spcBef>
              <a:buSzPct val="90000"/>
              <a:tabLst>
                <a:tab pos="2395078" algn="l"/>
              </a:tabLst>
              <a:defRPr/>
            </a:pPr>
            <a:r>
              <a:rPr lang="en-US" sz="2800">
                <a:solidFill>
                  <a:srgbClr val="555555"/>
                </a:solidFill>
                <a:latin typeface="Segoe UI Light"/>
              </a:rPr>
              <a:t>There are three main offerings for Azure:</a:t>
            </a:r>
          </a:p>
        </p:txBody>
      </p:sp>
    </p:spTree>
    <p:extLst>
      <p:ext uri="{BB962C8B-B14F-4D97-AF65-F5344CB8AC3E}">
        <p14:creationId xmlns:p14="http://schemas.microsoft.com/office/powerpoint/2010/main" val="143744209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10C3-D7D5-4E73-A8C4-C3B86C526F46}"/>
              </a:ext>
            </a:extLst>
          </p:cNvPr>
          <p:cNvSpPr>
            <a:spLocks noGrp="1"/>
          </p:cNvSpPr>
          <p:nvPr>
            <p:ph type="title"/>
          </p:nvPr>
        </p:nvSpPr>
        <p:spPr>
          <a:xfrm>
            <a:off x="596961" y="415855"/>
            <a:ext cx="11373923" cy="738458"/>
          </a:xfrm>
        </p:spPr>
        <p:txBody>
          <a:bodyPr/>
          <a:lstStyle/>
          <a:p>
            <a:r>
              <a:rPr lang="en-US" sz="4799">
                <a:latin typeface="+mn-lt"/>
              </a:rPr>
              <a:t>3P OEM Purchased as an integrated system</a:t>
            </a:r>
          </a:p>
        </p:txBody>
      </p:sp>
      <p:sp>
        <p:nvSpPr>
          <p:cNvPr id="6" name="Rectangle 5">
            <a:extLst>
              <a:ext uri="{FF2B5EF4-FFF2-40B4-BE49-F238E27FC236}">
                <a16:creationId xmlns:a16="http://schemas.microsoft.com/office/drawing/2014/main" id="{E520EECD-CD4A-489F-909C-95F1AB6BE1DD}"/>
              </a:ext>
            </a:extLst>
          </p:cNvPr>
          <p:cNvSpPr/>
          <p:nvPr/>
        </p:nvSpPr>
        <p:spPr>
          <a:xfrm>
            <a:off x="10238302" y="3000602"/>
            <a:ext cx="1531037" cy="497532"/>
          </a:xfrm>
          <a:prstGeom prst="rect">
            <a:avLst/>
          </a:prstGeom>
          <a:noFill/>
          <a:ln>
            <a:noFill/>
          </a:ln>
        </p:spPr>
        <p:txBody>
          <a:bodyPr wrap="square">
            <a:spAutoFit/>
          </a:bodyPr>
          <a:lstStyle/>
          <a:p>
            <a:pPr defTabSz="931881">
              <a:lnSpc>
                <a:spcPct val="90000"/>
              </a:lnSpc>
              <a:spcAft>
                <a:spcPts val="816"/>
              </a:spcAft>
              <a:defRPr/>
            </a:pPr>
            <a:r>
              <a:rPr lang="en-US" sz="2856" b="1" kern="0">
                <a:solidFill>
                  <a:srgbClr val="3F3F3F"/>
                </a:solidFill>
                <a:latin typeface="Segoe UI Light"/>
                <a:cs typeface="Segoe UI Semilight" panose="020B0402040204020203" pitchFamily="34" charset="0"/>
              </a:rPr>
              <a:t>Support</a:t>
            </a:r>
          </a:p>
        </p:txBody>
      </p:sp>
      <p:sp>
        <p:nvSpPr>
          <p:cNvPr id="7" name="Freeform 5">
            <a:extLst>
              <a:ext uri="{FF2B5EF4-FFF2-40B4-BE49-F238E27FC236}">
                <a16:creationId xmlns:a16="http://schemas.microsoft.com/office/drawing/2014/main" id="{1E80853F-5982-4194-92C7-A7100992FF31}"/>
              </a:ext>
            </a:extLst>
          </p:cNvPr>
          <p:cNvSpPr>
            <a:spLocks noEditPoints="1"/>
          </p:cNvSpPr>
          <p:nvPr/>
        </p:nvSpPr>
        <p:spPr bwMode="auto">
          <a:xfrm>
            <a:off x="9772703" y="2999677"/>
            <a:ext cx="465599" cy="501074"/>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nvGrpSpPr>
          <p:cNvPr id="22" name="Group 21">
            <a:extLst>
              <a:ext uri="{FF2B5EF4-FFF2-40B4-BE49-F238E27FC236}">
                <a16:creationId xmlns:a16="http://schemas.microsoft.com/office/drawing/2014/main" id="{0345DB10-FBA0-4A55-935B-47D4FC0FCC33}"/>
              </a:ext>
            </a:extLst>
          </p:cNvPr>
          <p:cNvGrpSpPr/>
          <p:nvPr/>
        </p:nvGrpSpPr>
        <p:grpSpPr>
          <a:xfrm>
            <a:off x="596961" y="4094175"/>
            <a:ext cx="8799244" cy="1438856"/>
            <a:chOff x="598112" y="2124711"/>
            <a:chExt cx="8800492" cy="1439060"/>
          </a:xfrm>
        </p:grpSpPr>
        <p:sp>
          <p:nvSpPr>
            <p:cNvPr id="4" name="TextBox 3">
              <a:extLst>
                <a:ext uri="{FF2B5EF4-FFF2-40B4-BE49-F238E27FC236}">
                  <a16:creationId xmlns:a16="http://schemas.microsoft.com/office/drawing/2014/main" id="{362473DB-45CC-4A1F-AAC2-5CD093BDAD6A}"/>
                </a:ext>
              </a:extLst>
            </p:cNvPr>
            <p:cNvSpPr txBox="1"/>
            <p:nvPr/>
          </p:nvSpPr>
          <p:spPr>
            <a:xfrm>
              <a:off x="1376224" y="2124711"/>
              <a:ext cx="2115354" cy="1439060"/>
            </a:xfrm>
            <a:prstGeom prst="rect">
              <a:avLst/>
            </a:prstGeom>
            <a:noFill/>
            <a:ln>
              <a:noFill/>
            </a:ln>
          </p:spPr>
          <p:txBody>
            <a:bodyPr wrap="square" rtlCol="0" anchor="ctr">
              <a:spAutoFit/>
            </a:bodyPr>
            <a:lstStyle/>
            <a:p>
              <a:pPr algn="ctr" defTabSz="931881">
                <a:defRPr/>
              </a:pPr>
              <a:r>
                <a:rPr lang="en-US" sz="2856" b="1" kern="0">
                  <a:solidFill>
                    <a:srgbClr val="3F3F3F"/>
                  </a:solidFill>
                  <a:latin typeface="Segoe UI Light"/>
                  <a:cs typeface="Segoe UI Semilight" panose="020B0402040204020203" pitchFamily="34" charset="0"/>
                </a:rPr>
                <a:t>Azure Stack Hub</a:t>
              </a:r>
            </a:p>
            <a:p>
              <a:pPr algn="ctr" defTabSz="931881">
                <a:defRPr/>
              </a:pPr>
              <a:r>
                <a:rPr lang="en-US" sz="2856" b="1" kern="0">
                  <a:solidFill>
                    <a:srgbClr val="3F3F3F"/>
                  </a:solidFill>
                  <a:latin typeface="Segoe UI Light"/>
                  <a:cs typeface="Segoe UI Semilight" panose="020B0402040204020203" pitchFamily="34" charset="0"/>
                </a:rPr>
                <a:t>services</a:t>
              </a:r>
            </a:p>
          </p:txBody>
        </p:sp>
        <p:grpSp>
          <p:nvGrpSpPr>
            <p:cNvPr id="18" name="Group 24">
              <a:extLst>
                <a:ext uri="{FF2B5EF4-FFF2-40B4-BE49-F238E27FC236}">
                  <a16:creationId xmlns:a16="http://schemas.microsoft.com/office/drawing/2014/main" id="{CCFB9936-930A-49A3-8E74-0BCF4715832C}"/>
                </a:ext>
              </a:extLst>
            </p:cNvPr>
            <p:cNvGrpSpPr>
              <a:grpSpLocks noChangeAspect="1"/>
            </p:cNvGrpSpPr>
            <p:nvPr/>
          </p:nvGrpSpPr>
          <p:grpSpPr bwMode="auto">
            <a:xfrm>
              <a:off x="598112" y="2604817"/>
              <a:ext cx="646815" cy="478844"/>
              <a:chOff x="5281" y="836"/>
              <a:chExt cx="516" cy="382"/>
            </a:xfrm>
            <a:solidFill>
              <a:schemeClr val="bg1"/>
            </a:solidFill>
          </p:grpSpPr>
          <p:sp>
            <p:nvSpPr>
              <p:cNvPr id="19" name="Freeform 25">
                <a:extLst>
                  <a:ext uri="{FF2B5EF4-FFF2-40B4-BE49-F238E27FC236}">
                    <a16:creationId xmlns:a16="http://schemas.microsoft.com/office/drawing/2014/main" id="{27AF697B-798A-4DB3-99A1-07D5F4484DC1}"/>
                  </a:ext>
                </a:extLst>
              </p:cNvPr>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20" name="Rectangle 26">
                <a:extLst>
                  <a:ext uri="{FF2B5EF4-FFF2-40B4-BE49-F238E27FC236}">
                    <a16:creationId xmlns:a16="http://schemas.microsoft.com/office/drawing/2014/main" id="{23DCD10B-44F9-45E2-B0CD-D2AB125565D0}"/>
                  </a:ext>
                </a:extLst>
              </p:cNvPr>
              <p:cNvSpPr>
                <a:spLocks noChangeArrowheads="1"/>
              </p:cNvSpPr>
              <p:nvPr/>
            </p:nvSpPr>
            <p:spPr bwMode="auto">
              <a:xfrm>
                <a:off x="5350" y="1044"/>
                <a:ext cx="378" cy="35"/>
              </a:xfrm>
              <a:prstGeom prst="rect">
                <a:avLst/>
              </a:prstGeom>
              <a:grp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sp>
          <p:nvSpPr>
            <p:cNvPr id="24" name="TextBox 23">
              <a:extLst>
                <a:ext uri="{FF2B5EF4-FFF2-40B4-BE49-F238E27FC236}">
                  <a16:creationId xmlns:a16="http://schemas.microsoft.com/office/drawing/2014/main" id="{BF33CD79-F94A-4252-900C-A7F17E51D1EF}"/>
                </a:ext>
              </a:extLst>
            </p:cNvPr>
            <p:cNvSpPr txBox="1"/>
            <p:nvPr/>
          </p:nvSpPr>
          <p:spPr>
            <a:xfrm>
              <a:off x="3530015" y="2451879"/>
              <a:ext cx="5868589" cy="753476"/>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Billed by Microsoft via EA or CSP, </a:t>
              </a:r>
            </a:p>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support via Premier or Azure agreement.</a:t>
              </a:r>
            </a:p>
          </p:txBody>
        </p:sp>
      </p:grpSp>
      <p:grpSp>
        <p:nvGrpSpPr>
          <p:cNvPr id="21" name="Group 20">
            <a:extLst>
              <a:ext uri="{FF2B5EF4-FFF2-40B4-BE49-F238E27FC236}">
                <a16:creationId xmlns:a16="http://schemas.microsoft.com/office/drawing/2014/main" id="{E296F5A8-2EA9-4FAB-966B-F90574E80D72}"/>
              </a:ext>
            </a:extLst>
          </p:cNvPr>
          <p:cNvGrpSpPr/>
          <p:nvPr/>
        </p:nvGrpSpPr>
        <p:grpSpPr>
          <a:xfrm>
            <a:off x="685391" y="1916602"/>
            <a:ext cx="8631033" cy="1883421"/>
            <a:chOff x="723043" y="3810603"/>
            <a:chExt cx="8632257" cy="1883688"/>
          </a:xfrm>
        </p:grpSpPr>
        <p:sp>
          <p:nvSpPr>
            <p:cNvPr id="5" name="TextBox 4">
              <a:extLst>
                <a:ext uri="{FF2B5EF4-FFF2-40B4-BE49-F238E27FC236}">
                  <a16:creationId xmlns:a16="http://schemas.microsoft.com/office/drawing/2014/main" id="{A7FA6B1C-5A46-4247-B813-88895A09EF06}"/>
                </a:ext>
              </a:extLst>
            </p:cNvPr>
            <p:cNvSpPr txBox="1"/>
            <p:nvPr/>
          </p:nvSpPr>
          <p:spPr>
            <a:xfrm>
              <a:off x="1376224" y="4476154"/>
              <a:ext cx="1889324" cy="497603"/>
            </a:xfrm>
            <a:prstGeom prst="rect">
              <a:avLst/>
            </a:prstGeom>
            <a:noFill/>
            <a:ln>
              <a:noFill/>
            </a:ln>
          </p:spPr>
          <p:txBody>
            <a:bodyPr wrap="square" rtlCol="0" anchor="ctr">
              <a:spAutoFit/>
            </a:bodyPr>
            <a:lstStyle/>
            <a:p>
              <a:pPr algn="ctr" defTabSz="931881">
                <a:lnSpc>
                  <a:spcPct val="90000"/>
                </a:lnSpc>
                <a:spcAft>
                  <a:spcPts val="816"/>
                </a:spcAft>
                <a:defRPr/>
              </a:pPr>
              <a:r>
                <a:rPr lang="en-US" sz="2856" b="1" kern="0">
                  <a:solidFill>
                    <a:srgbClr val="3F3F3F"/>
                  </a:solidFill>
                  <a:latin typeface="Segoe UI Light"/>
                  <a:cs typeface="Segoe UI Semilight" panose="020B0402040204020203" pitchFamily="34" charset="0"/>
                </a:rPr>
                <a:t>Hardware</a:t>
              </a:r>
            </a:p>
          </p:txBody>
        </p:sp>
        <p:grpSp>
          <p:nvGrpSpPr>
            <p:cNvPr id="8" name="Group 12">
              <a:extLst>
                <a:ext uri="{FF2B5EF4-FFF2-40B4-BE49-F238E27FC236}">
                  <a16:creationId xmlns:a16="http://schemas.microsoft.com/office/drawing/2014/main" id="{96310105-A15D-4565-A98E-4ADF3812B07B}"/>
                </a:ext>
              </a:extLst>
            </p:cNvPr>
            <p:cNvGrpSpPr>
              <a:grpSpLocks noChangeAspect="1"/>
            </p:cNvGrpSpPr>
            <p:nvPr/>
          </p:nvGrpSpPr>
          <p:grpSpPr bwMode="auto">
            <a:xfrm>
              <a:off x="723043" y="4330006"/>
              <a:ext cx="396959" cy="643418"/>
              <a:chOff x="3814" y="2056"/>
              <a:chExt cx="182" cy="295"/>
            </a:xfrm>
            <a:solidFill>
              <a:schemeClr val="bg1"/>
            </a:solidFill>
          </p:grpSpPr>
          <p:sp>
            <p:nvSpPr>
              <p:cNvPr id="9" name="Rectangle 13">
                <a:extLst>
                  <a:ext uri="{FF2B5EF4-FFF2-40B4-BE49-F238E27FC236}">
                    <a16:creationId xmlns:a16="http://schemas.microsoft.com/office/drawing/2014/main" id="{728C63D7-A9BD-4374-983C-FDE28CA68361}"/>
                  </a:ext>
                </a:extLst>
              </p:cNvPr>
              <p:cNvSpPr>
                <a:spLocks noChangeArrowheads="1"/>
              </p:cNvSpPr>
              <p:nvPr/>
            </p:nvSpPr>
            <p:spPr bwMode="auto">
              <a:xfrm>
                <a:off x="3834" y="2056"/>
                <a:ext cx="162" cy="295"/>
              </a:xfrm>
              <a:prstGeom prst="rect">
                <a:avLst/>
              </a:pr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0" name="Rectangle 14">
                <a:extLst>
                  <a:ext uri="{FF2B5EF4-FFF2-40B4-BE49-F238E27FC236}">
                    <a16:creationId xmlns:a16="http://schemas.microsoft.com/office/drawing/2014/main" id="{021911A6-F8BD-41A7-820E-3FED6339AE73}"/>
                  </a:ext>
                </a:extLst>
              </p:cNvPr>
              <p:cNvSpPr>
                <a:spLocks noChangeArrowheads="1"/>
              </p:cNvSpPr>
              <p:nvPr/>
            </p:nvSpPr>
            <p:spPr bwMode="auto">
              <a:xfrm>
                <a:off x="3858" y="2078"/>
                <a:ext cx="114" cy="30"/>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1" name="Rectangle 15">
                <a:extLst>
                  <a:ext uri="{FF2B5EF4-FFF2-40B4-BE49-F238E27FC236}">
                    <a16:creationId xmlns:a16="http://schemas.microsoft.com/office/drawing/2014/main" id="{232F6CB8-C27D-4E2E-BCEA-E018CD051E61}"/>
                  </a:ext>
                </a:extLst>
              </p:cNvPr>
              <p:cNvSpPr>
                <a:spLocks noChangeArrowheads="1"/>
              </p:cNvSpPr>
              <p:nvPr/>
            </p:nvSpPr>
            <p:spPr bwMode="auto">
              <a:xfrm>
                <a:off x="3858" y="2140"/>
                <a:ext cx="114" cy="31"/>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2" name="Rectangle 16">
                <a:extLst>
                  <a:ext uri="{FF2B5EF4-FFF2-40B4-BE49-F238E27FC236}">
                    <a16:creationId xmlns:a16="http://schemas.microsoft.com/office/drawing/2014/main" id="{56104141-E4E2-4C8E-BB53-DB1BDC766B5C}"/>
                  </a:ext>
                </a:extLst>
              </p:cNvPr>
              <p:cNvSpPr>
                <a:spLocks noChangeArrowheads="1"/>
              </p:cNvSpPr>
              <p:nvPr/>
            </p:nvSpPr>
            <p:spPr bwMode="auto">
              <a:xfrm>
                <a:off x="3858" y="2203"/>
                <a:ext cx="114" cy="30"/>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3" name="Freeform 17">
                <a:extLst>
                  <a:ext uri="{FF2B5EF4-FFF2-40B4-BE49-F238E27FC236}">
                    <a16:creationId xmlns:a16="http://schemas.microsoft.com/office/drawing/2014/main" id="{CA9EDD19-4725-4E22-87F0-92E736FE4762}"/>
                  </a:ext>
                </a:extLst>
              </p:cNvPr>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4" name="Freeform 18">
                <a:extLst>
                  <a:ext uri="{FF2B5EF4-FFF2-40B4-BE49-F238E27FC236}">
                    <a16:creationId xmlns:a16="http://schemas.microsoft.com/office/drawing/2014/main" id="{3DF863BF-1343-48CC-A8C8-307902F89A73}"/>
                  </a:ext>
                </a:extLst>
              </p:cNvPr>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5" name="Oval 19">
                <a:extLst>
                  <a:ext uri="{FF2B5EF4-FFF2-40B4-BE49-F238E27FC236}">
                    <a16:creationId xmlns:a16="http://schemas.microsoft.com/office/drawing/2014/main" id="{207E9D33-E981-40EB-A324-68390B18327E}"/>
                  </a:ext>
                </a:extLst>
              </p:cNvPr>
              <p:cNvSpPr>
                <a:spLocks noChangeArrowheads="1"/>
              </p:cNvSpPr>
              <p:nvPr/>
            </p:nvSpPr>
            <p:spPr bwMode="auto">
              <a:xfrm>
                <a:off x="3858" y="2296"/>
                <a:ext cx="25" cy="24"/>
              </a:xfrm>
              <a:prstGeom prst="ellipse">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6" name="Oval 20">
                <a:extLst>
                  <a:ext uri="{FF2B5EF4-FFF2-40B4-BE49-F238E27FC236}">
                    <a16:creationId xmlns:a16="http://schemas.microsoft.com/office/drawing/2014/main" id="{E779E813-3416-489B-BF3E-71A349FB81D2}"/>
                  </a:ext>
                </a:extLst>
              </p:cNvPr>
              <p:cNvSpPr>
                <a:spLocks noChangeArrowheads="1"/>
              </p:cNvSpPr>
              <p:nvPr/>
            </p:nvSpPr>
            <p:spPr bwMode="auto">
              <a:xfrm>
                <a:off x="3903" y="2296"/>
                <a:ext cx="24" cy="24"/>
              </a:xfrm>
              <a:prstGeom prst="ellipse">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7" name="Rectangle 21">
                <a:extLst>
                  <a:ext uri="{FF2B5EF4-FFF2-40B4-BE49-F238E27FC236}">
                    <a16:creationId xmlns:a16="http://schemas.microsoft.com/office/drawing/2014/main" id="{D99ACE73-29D1-41F8-921C-A32B550D9A25}"/>
                  </a:ext>
                </a:extLst>
              </p:cNvPr>
              <p:cNvSpPr>
                <a:spLocks noChangeArrowheads="1"/>
              </p:cNvSpPr>
              <p:nvPr/>
            </p:nvSpPr>
            <p:spPr bwMode="auto">
              <a:xfrm>
                <a:off x="3949" y="2296"/>
                <a:ext cx="23" cy="22"/>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sp>
          <p:nvSpPr>
            <p:cNvPr id="25" name="TextBox 24">
              <a:extLst>
                <a:ext uri="{FF2B5EF4-FFF2-40B4-BE49-F238E27FC236}">
                  <a16:creationId xmlns:a16="http://schemas.microsoft.com/office/drawing/2014/main" id="{DA62228B-5150-46D5-AFE5-083A47D2717C}"/>
                </a:ext>
              </a:extLst>
            </p:cNvPr>
            <p:cNvSpPr txBox="1"/>
            <p:nvPr/>
          </p:nvSpPr>
          <p:spPr>
            <a:xfrm>
              <a:off x="3573265" y="3810603"/>
              <a:ext cx="5782035" cy="1883688"/>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Purchased directly from hardware partners, including support and installation services.</a:t>
              </a:r>
            </a:p>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The OEM can provide the customer different options for funding and buying the Azure Stack Hub hardware</a:t>
              </a:r>
            </a:p>
          </p:txBody>
        </p:sp>
      </p:grpSp>
      <p:sp>
        <p:nvSpPr>
          <p:cNvPr id="26" name="TextBox 25">
            <a:extLst>
              <a:ext uri="{FF2B5EF4-FFF2-40B4-BE49-F238E27FC236}">
                <a16:creationId xmlns:a16="http://schemas.microsoft.com/office/drawing/2014/main" id="{275A4966-E716-4789-A7AF-8CB762383C88}"/>
              </a:ext>
            </a:extLst>
          </p:cNvPr>
          <p:cNvSpPr txBox="1"/>
          <p:nvPr/>
        </p:nvSpPr>
        <p:spPr>
          <a:xfrm>
            <a:off x="9772702" y="3659316"/>
            <a:ext cx="2137119" cy="753369"/>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One integrated experience.</a:t>
            </a:r>
          </a:p>
        </p:txBody>
      </p:sp>
      <p:sp>
        <p:nvSpPr>
          <p:cNvPr id="3" name="Right Brace 2">
            <a:extLst>
              <a:ext uri="{FF2B5EF4-FFF2-40B4-BE49-F238E27FC236}">
                <a16:creationId xmlns:a16="http://schemas.microsoft.com/office/drawing/2014/main" id="{40552F2C-7DBA-4602-B5D6-7241068FAB39}"/>
              </a:ext>
            </a:extLst>
          </p:cNvPr>
          <p:cNvSpPr/>
          <p:nvPr/>
        </p:nvSpPr>
        <p:spPr>
          <a:xfrm>
            <a:off x="9170182" y="1625866"/>
            <a:ext cx="452046" cy="3868564"/>
          </a:xfrm>
          <a:prstGeom prst="rightBrace">
            <a:avLst>
              <a:gd name="adj1" fmla="val 30555"/>
              <a:gd name="adj2" fmla="val 50650"/>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764">
              <a:solidFill>
                <a:srgbClr val="000000"/>
              </a:solidFill>
              <a:latin typeface="Segoe UI"/>
            </a:endParaRPr>
          </a:p>
        </p:txBody>
      </p:sp>
    </p:spTree>
    <p:extLst>
      <p:ext uri="{BB962C8B-B14F-4D97-AF65-F5344CB8AC3E}">
        <p14:creationId xmlns:p14="http://schemas.microsoft.com/office/powerpoint/2010/main" val="30350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5314"/>
          </a:xfrm>
        </p:spPr>
        <p:txBody>
          <a:bodyPr/>
          <a:lstStyle/>
          <a:p>
            <a:r>
              <a:rPr lang="en-US"/>
              <a:t>3P Licensing Models</a:t>
            </a:r>
          </a:p>
        </p:txBody>
      </p:sp>
    </p:spTree>
    <p:extLst>
      <p:ext uri="{BB962C8B-B14F-4D97-AF65-F5344CB8AC3E}">
        <p14:creationId xmlns:p14="http://schemas.microsoft.com/office/powerpoint/2010/main" val="311937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326241" y="1491"/>
            <a:ext cx="5107589" cy="699154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8523764" y="348699"/>
            <a:ext cx="3127019" cy="1777353"/>
          </a:xfrm>
          <a:prstGeom prst="rect">
            <a:avLst/>
          </a:prstGeom>
        </p:spPr>
      </p:pic>
      <p:sp>
        <p:nvSpPr>
          <p:cNvPr id="9" name="Up-Down Arrow 8"/>
          <p:cNvSpPr/>
          <p:nvPr/>
        </p:nvSpPr>
        <p:spPr bwMode="auto">
          <a:xfrm>
            <a:off x="9872214" y="2283331"/>
            <a:ext cx="430122" cy="1231483"/>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682206" y="3303925"/>
            <a:ext cx="3198812" cy="1932536"/>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 name="TextBox 11"/>
            <p:cNvSpPr txBox="1"/>
            <p:nvPr/>
          </p:nvSpPr>
          <p:spPr>
            <a:xfrm>
              <a:off x="1271519" y="3781551"/>
              <a:ext cx="2115069" cy="1052829"/>
            </a:xfrm>
            <a:prstGeom prst="rect">
              <a:avLst/>
            </a:prstGeom>
            <a:noFill/>
          </p:spPr>
          <p:txBody>
            <a:bodyPr wrap="square" lIns="182802" tIns="146241" rIns="182802" bIns="146241" rtlCol="0">
              <a:spAutoFit/>
            </a:bodyPr>
            <a:lstStyle/>
            <a:p>
              <a:pPr algn="ctr" defTabSz="931326" eaLnBrk="0" fontAlgn="base" hangingPunct="0">
                <a:lnSpc>
                  <a:spcPct val="90000"/>
                </a:lnSpc>
                <a:spcBef>
                  <a:spcPct val="0"/>
                </a:spcBef>
                <a:spcAft>
                  <a:spcPts val="600"/>
                </a:spcAft>
                <a:defRPr/>
              </a:pPr>
              <a:r>
                <a:rPr lang="en-US" sz="3598">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 Hub</a:t>
              </a:r>
            </a:p>
          </p:txBody>
        </p:sp>
      </p:grpSp>
      <p:grpSp>
        <p:nvGrpSpPr>
          <p:cNvPr id="2" name="Group 1"/>
          <p:cNvGrpSpPr/>
          <p:nvPr/>
        </p:nvGrpSpPr>
        <p:grpSpPr>
          <a:xfrm>
            <a:off x="7326241" y="4968272"/>
            <a:ext cx="5105545" cy="2120300"/>
            <a:chOff x="7105241" y="4871501"/>
            <a:chExt cx="4819840" cy="2079209"/>
          </a:xfrm>
        </p:grpSpPr>
        <p:sp>
          <p:nvSpPr>
            <p:cNvPr id="10" name="TextBox 9"/>
            <p:cNvSpPr txBox="1"/>
            <p:nvPr/>
          </p:nvSpPr>
          <p:spPr>
            <a:xfrm>
              <a:off x="8774381" y="5224630"/>
              <a:ext cx="1342339" cy="676900"/>
            </a:xfrm>
            <a:prstGeom prst="rect">
              <a:avLst/>
            </a:prstGeom>
            <a:noFill/>
          </p:spPr>
          <p:txBody>
            <a:bodyPr wrap="none" lIns="182802" tIns="146241" rIns="182802" bIns="146241" rtlCol="0">
              <a:spAutoFit/>
            </a:bodyPr>
            <a:lstStyle/>
            <a:p>
              <a:pPr defTabSz="931326" eaLnBrk="0" fontAlgn="base" hangingPunct="0">
                <a:lnSpc>
                  <a:spcPct val="90000"/>
                </a:lnSpc>
                <a:spcBef>
                  <a:spcPct val="0"/>
                </a:spcBef>
                <a:spcAft>
                  <a:spcPts val="600"/>
                </a:spcAft>
                <a:defRPr/>
              </a:pP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grpSp>
      <p:sp>
        <p:nvSpPr>
          <p:cNvPr id="676" name="Rectangle 675"/>
          <p:cNvSpPr/>
          <p:nvPr/>
        </p:nvSpPr>
        <p:spPr>
          <a:xfrm>
            <a:off x="455881" y="1537520"/>
            <a:ext cx="6088463" cy="5297123"/>
          </a:xfrm>
          <a:prstGeom prst="rect">
            <a:avLst/>
          </a:prstGeom>
        </p:spPr>
        <p:txBody>
          <a:bodyPr wrap="square" anchor="t">
            <a:spAutoFit/>
          </a:bodyPr>
          <a:lstStyle/>
          <a:p>
            <a:pPr>
              <a:defRPr/>
            </a:pPr>
            <a:r>
              <a:rPr lang="en-US" sz="2550">
                <a:solidFill>
                  <a:srgbClr val="353535"/>
                </a:solidFill>
                <a:latin typeface="Segoe UI Light"/>
              </a:rPr>
              <a:t>Also known as Consumption model</a:t>
            </a:r>
          </a:p>
          <a:p>
            <a:pPr>
              <a:defRPr/>
            </a:pPr>
            <a:endParaRPr lang="en-US" sz="2550">
              <a:solidFill>
                <a:srgbClr val="353535"/>
              </a:solidFill>
              <a:latin typeface="Segoe UI Light"/>
            </a:endParaRPr>
          </a:p>
          <a:p>
            <a:pPr>
              <a:defRPr/>
            </a:pPr>
            <a:r>
              <a:rPr lang="en-US" sz="2550">
                <a:solidFill>
                  <a:srgbClr val="353535"/>
                </a:solidFill>
                <a:latin typeface="Segoe UI Light"/>
              </a:rPr>
              <a:t>Consistent with Azure: same subscriptions, monetary commitment, invoice</a:t>
            </a:r>
            <a:endParaRPr lang="en-US" sz="1836">
              <a:solidFill>
                <a:srgbClr val="353535"/>
              </a:solidFill>
              <a:latin typeface="Segoe UI Semilight"/>
            </a:endParaRPr>
          </a:p>
          <a:p>
            <a:pPr>
              <a:defRPr/>
            </a:pPr>
            <a:endParaRPr lang="en-US" sz="2550">
              <a:solidFill>
                <a:srgbClr val="353535"/>
              </a:solidFill>
              <a:latin typeface="Segoe UI Light"/>
            </a:endParaRPr>
          </a:p>
          <a:p>
            <a:pPr>
              <a:defRPr/>
            </a:pPr>
            <a:r>
              <a:rPr lang="en-US" sz="2550">
                <a:solidFill>
                  <a:srgbClr val="353535"/>
                </a:solidFill>
                <a:latin typeface="Segoe UI Light"/>
              </a:rPr>
              <a:t>Fee for consumption: only pay for workloads running on Azure Stack Hub (fabric VMs are not charged)</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No upfront licensing fees: don’t pay until you use the service</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Available in EA and CSP channels</a:t>
            </a:r>
            <a:endParaRPr lang="en-US" sz="2550">
              <a:solidFill>
                <a:srgbClr val="353535"/>
              </a:solidFill>
              <a:latin typeface="Segoe UI Light"/>
              <a:cs typeface="Segoe UI Light"/>
            </a:endParaRPr>
          </a:p>
        </p:txBody>
      </p:sp>
      <p:sp>
        <p:nvSpPr>
          <p:cNvPr id="4" name="Title 3"/>
          <p:cNvSpPr>
            <a:spLocks noGrp="1"/>
          </p:cNvSpPr>
          <p:nvPr>
            <p:ph type="title"/>
          </p:nvPr>
        </p:nvSpPr>
        <p:spPr>
          <a:xfrm>
            <a:off x="531278" y="233619"/>
            <a:ext cx="11372310" cy="1129893"/>
          </a:xfrm>
        </p:spPr>
        <p:txBody>
          <a:bodyPr/>
          <a:lstStyle/>
          <a:p>
            <a:r>
              <a:rPr lang="en-US"/>
              <a:t>Pay-as-you-go model</a:t>
            </a:r>
            <a:br>
              <a:rPr lang="en-US"/>
            </a:br>
            <a:endParaRPr lang="en-US"/>
          </a:p>
        </p:txBody>
      </p:sp>
    </p:spTree>
    <p:extLst>
      <p:ext uri="{BB962C8B-B14F-4D97-AF65-F5344CB8AC3E}">
        <p14:creationId xmlns:p14="http://schemas.microsoft.com/office/powerpoint/2010/main" val="151106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6" presetClass="entr" presetSubtype="4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6224475" y="1854708"/>
            <a:ext cx="5073481" cy="941262"/>
          </a:xfrm>
          <a:prstGeom prst="rect">
            <a:avLst/>
          </a:prstGeom>
          <a:solidFill>
            <a:schemeClr val="bg1"/>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595431" y="1649923"/>
            <a:ext cx="10792323" cy="126461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sz="4799">
                <a:gradFill>
                  <a:gsLst>
                    <a:gs pos="1250">
                      <a:schemeClr val="tx1"/>
                    </a:gs>
                    <a:gs pos="100000">
                      <a:schemeClr val="tx1"/>
                    </a:gs>
                  </a:gsLst>
                  <a:lin ang="5400000" scaled="0"/>
                </a:gradFill>
                <a:cs typeface="Segoe UI"/>
              </a:rPr>
              <a:t>Pay as you go is similar to Azure Services </a:t>
            </a:r>
            <a:endParaRPr lang="en-US" sz="4799">
              <a:gradFill>
                <a:gsLst>
                  <a:gs pos="1250">
                    <a:schemeClr val="tx1"/>
                  </a:gs>
                  <a:gs pos="100000">
                    <a:schemeClr val="tx1"/>
                  </a:gs>
                </a:gsLst>
                <a:lin ang="5400000" scaled="0"/>
              </a:gradFill>
            </a:endParaRPr>
          </a:p>
        </p:txBody>
      </p:sp>
      <p:sp>
        <p:nvSpPr>
          <p:cNvPr id="238" name="Rectangle 237"/>
          <p:cNvSpPr/>
          <p:nvPr/>
        </p:nvSpPr>
        <p:spPr bwMode="auto">
          <a:xfrm>
            <a:off x="820991" y="1851573"/>
            <a:ext cx="5073481" cy="941262"/>
          </a:xfrm>
          <a:prstGeom prst="rect">
            <a:avLst/>
          </a:prstGeom>
          <a:solidFill>
            <a:schemeClr val="bg1"/>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9" name="Straight Connector 238"/>
          <p:cNvCxnSpPr/>
          <p:nvPr/>
        </p:nvCxnSpPr>
        <p:spPr>
          <a:xfrm>
            <a:off x="2078786"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3315545"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4552304"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bwMode="auto">
          <a:xfrm>
            <a:off x="8706073" y="2491294"/>
            <a:ext cx="1265808" cy="27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3" tIns="63990" rIns="27423" bIns="63990" numCol="1" spcCol="0" rtlCol="0" fromWordArt="0" anchor="b" anchorCtr="0" forceAA="0" compatLnSpc="1">
            <a:prstTxWarp prst="textNoShape">
              <a:avLst/>
            </a:prstTxWarp>
            <a:no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VM Images</a:t>
            </a:r>
          </a:p>
        </p:txBody>
      </p:sp>
      <p:sp>
        <p:nvSpPr>
          <p:cNvPr id="255" name="Freeform 58"/>
          <p:cNvSpPr>
            <a:spLocks noEditPoints="1"/>
          </p:cNvSpPr>
          <p:nvPr/>
        </p:nvSpPr>
        <p:spPr bwMode="black">
          <a:xfrm>
            <a:off x="9121996" y="2049644"/>
            <a:ext cx="433963" cy="46512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3919" tIns="41960" rIns="83919" bIns="41960" numCol="1" anchor="t" anchorCtr="0" compatLnSpc="1">
            <a:prstTxWarp prst="textNoShape">
              <a:avLst/>
            </a:prstTxWarp>
          </a:bodyPr>
          <a:lstStyle/>
          <a:p>
            <a:pPr defTabSz="698271">
              <a:defRPr/>
            </a:pPr>
            <a:endParaRPr lang="en-US" sz="1000" kern="0">
              <a:solidFill>
                <a:srgbClr val="FFFFFF"/>
              </a:solidFill>
              <a:latin typeface="Segoe UI"/>
            </a:endParaRPr>
          </a:p>
        </p:txBody>
      </p:sp>
      <p:sp>
        <p:nvSpPr>
          <p:cNvPr id="275" name="Rounded Rectangle 68"/>
          <p:cNvSpPr/>
          <p:nvPr/>
        </p:nvSpPr>
        <p:spPr>
          <a:xfrm>
            <a:off x="5111114" y="2025109"/>
            <a:ext cx="261492" cy="521285"/>
          </a:xfrm>
          <a:custGeom>
            <a:avLst/>
            <a:gdLst/>
            <a:ahLst/>
            <a:cxnLst/>
            <a:rect l="l" t="t" r="r" b="b"/>
            <a:pathLst>
              <a:path w="736663" h="1468542">
                <a:moveTo>
                  <a:pt x="127441" y="1331784"/>
                </a:moveTo>
                <a:lnTo>
                  <a:pt x="127441" y="1333372"/>
                </a:lnTo>
                <a:lnTo>
                  <a:pt x="126399" y="1332578"/>
                </a:lnTo>
                <a:close/>
                <a:moveTo>
                  <a:pt x="369735" y="1314798"/>
                </a:moveTo>
                <a:lnTo>
                  <a:pt x="357710" y="1354631"/>
                </a:lnTo>
                <a:cubicBezTo>
                  <a:pt x="363388" y="1358973"/>
                  <a:pt x="380090" y="1370330"/>
                  <a:pt x="405310" y="1358639"/>
                </a:cubicBezTo>
                <a:lnTo>
                  <a:pt x="417335" y="1317052"/>
                </a:lnTo>
                <a:cubicBezTo>
                  <a:pt x="391197" y="1326823"/>
                  <a:pt x="381844" y="1320309"/>
                  <a:pt x="369735" y="1314798"/>
                </a:cubicBezTo>
                <a:close/>
                <a:moveTo>
                  <a:pt x="140687" y="1309718"/>
                </a:moveTo>
                <a:lnTo>
                  <a:pt x="110683" y="1332578"/>
                </a:lnTo>
                <a:lnTo>
                  <a:pt x="140687" y="1355438"/>
                </a:lnTo>
                <a:lnTo>
                  <a:pt x="156403" y="1355438"/>
                </a:lnTo>
                <a:lnTo>
                  <a:pt x="133275" y="1337817"/>
                </a:lnTo>
                <a:lnTo>
                  <a:pt x="218881" y="1337817"/>
                </a:lnTo>
                <a:lnTo>
                  <a:pt x="218881" y="1328673"/>
                </a:lnTo>
                <a:lnTo>
                  <a:pt x="131524" y="1328673"/>
                </a:lnTo>
                <a:lnTo>
                  <a:pt x="156403" y="1309718"/>
                </a:lnTo>
                <a:close/>
                <a:moveTo>
                  <a:pt x="341326" y="1303311"/>
                </a:moveTo>
                <a:cubicBezTo>
                  <a:pt x="330365" y="1302817"/>
                  <a:pt x="321446" y="1307351"/>
                  <a:pt x="317323" y="1308656"/>
                </a:cubicBezTo>
                <a:lnTo>
                  <a:pt x="305799" y="1349742"/>
                </a:lnTo>
                <a:cubicBezTo>
                  <a:pt x="332438" y="1338385"/>
                  <a:pt x="344297" y="1348072"/>
                  <a:pt x="350393" y="1351996"/>
                </a:cubicBezTo>
                <a:lnTo>
                  <a:pt x="362668" y="1311412"/>
                </a:lnTo>
                <a:cubicBezTo>
                  <a:pt x="355215" y="1305713"/>
                  <a:pt x="347903" y="1303607"/>
                  <a:pt x="341326" y="1303311"/>
                </a:cubicBezTo>
                <a:close/>
                <a:moveTo>
                  <a:pt x="609845" y="1293468"/>
                </a:moveTo>
                <a:cubicBezTo>
                  <a:pt x="615874" y="1293468"/>
                  <a:pt x="620761" y="1298355"/>
                  <a:pt x="620761" y="1304384"/>
                </a:cubicBezTo>
                <a:cubicBezTo>
                  <a:pt x="620761" y="1310412"/>
                  <a:pt x="615874" y="1315299"/>
                  <a:pt x="609845" y="1315299"/>
                </a:cubicBezTo>
                <a:cubicBezTo>
                  <a:pt x="603816" y="1315299"/>
                  <a:pt x="598929" y="1310412"/>
                  <a:pt x="598929" y="1304384"/>
                </a:cubicBezTo>
                <a:cubicBezTo>
                  <a:pt x="598929" y="1298355"/>
                  <a:pt x="603816" y="1293468"/>
                  <a:pt x="609845" y="1293468"/>
                </a:cubicBezTo>
                <a:close/>
                <a:moveTo>
                  <a:pt x="609845" y="1272471"/>
                </a:moveTo>
                <a:cubicBezTo>
                  <a:pt x="592965" y="1272471"/>
                  <a:pt x="579282" y="1286759"/>
                  <a:pt x="579282" y="1304384"/>
                </a:cubicBezTo>
                <a:cubicBezTo>
                  <a:pt x="579282" y="1307127"/>
                  <a:pt x="579613" y="1309790"/>
                  <a:pt x="580345" y="1312304"/>
                </a:cubicBezTo>
                <a:lnTo>
                  <a:pt x="545743" y="1335166"/>
                </a:lnTo>
                <a:cubicBezTo>
                  <a:pt x="543087" y="1336921"/>
                  <a:pt x="542356" y="1340498"/>
                  <a:pt x="544112" y="1343154"/>
                </a:cubicBezTo>
                <a:lnTo>
                  <a:pt x="547808" y="1348749"/>
                </a:lnTo>
                <a:cubicBezTo>
                  <a:pt x="549564" y="1351406"/>
                  <a:pt x="553140" y="1352136"/>
                  <a:pt x="555796" y="1350381"/>
                </a:cubicBezTo>
                <a:lnTo>
                  <a:pt x="589546" y="1328081"/>
                </a:lnTo>
                <a:cubicBezTo>
                  <a:pt x="594873" y="1333223"/>
                  <a:pt x="602015" y="1336297"/>
                  <a:pt x="609845" y="1336297"/>
                </a:cubicBezTo>
                <a:cubicBezTo>
                  <a:pt x="626724" y="1336297"/>
                  <a:pt x="640408" y="1322009"/>
                  <a:pt x="640408" y="1304384"/>
                </a:cubicBezTo>
                <a:cubicBezTo>
                  <a:pt x="640408" y="1286759"/>
                  <a:pt x="626724" y="1272471"/>
                  <a:pt x="609845" y="1272471"/>
                </a:cubicBezTo>
                <a:close/>
                <a:moveTo>
                  <a:pt x="383263" y="1263939"/>
                </a:moveTo>
                <a:lnTo>
                  <a:pt x="371238" y="1303772"/>
                </a:lnTo>
                <a:cubicBezTo>
                  <a:pt x="376917" y="1308115"/>
                  <a:pt x="393618" y="1319472"/>
                  <a:pt x="418838" y="1307781"/>
                </a:cubicBezTo>
                <a:lnTo>
                  <a:pt x="430863" y="1266194"/>
                </a:lnTo>
                <a:cubicBezTo>
                  <a:pt x="404725" y="1275964"/>
                  <a:pt x="395372" y="1269451"/>
                  <a:pt x="383263" y="1263939"/>
                </a:cubicBezTo>
                <a:close/>
                <a:moveTo>
                  <a:pt x="354354" y="1252330"/>
                </a:moveTo>
                <a:cubicBezTo>
                  <a:pt x="343392" y="1251837"/>
                  <a:pt x="334474" y="1256371"/>
                  <a:pt x="330351" y="1257676"/>
                </a:cubicBezTo>
                <a:lnTo>
                  <a:pt x="318826" y="1298762"/>
                </a:lnTo>
                <a:cubicBezTo>
                  <a:pt x="345466" y="1287405"/>
                  <a:pt x="357324" y="1297092"/>
                  <a:pt x="363420" y="1301016"/>
                </a:cubicBezTo>
                <a:lnTo>
                  <a:pt x="375696" y="1260432"/>
                </a:lnTo>
                <a:cubicBezTo>
                  <a:pt x="368242" y="1254732"/>
                  <a:pt x="360930" y="1252626"/>
                  <a:pt x="354354" y="1252330"/>
                </a:cubicBezTo>
                <a:close/>
                <a:moveTo>
                  <a:pt x="91262" y="129693"/>
                </a:moveTo>
                <a:lnTo>
                  <a:pt x="91262" y="1125642"/>
                </a:lnTo>
                <a:lnTo>
                  <a:pt x="645400" y="1125642"/>
                </a:lnTo>
                <a:lnTo>
                  <a:pt x="645400" y="129693"/>
                </a:lnTo>
                <a:close/>
                <a:moveTo>
                  <a:pt x="46579" y="0"/>
                </a:moveTo>
                <a:lnTo>
                  <a:pt x="690084" y="0"/>
                </a:lnTo>
                <a:cubicBezTo>
                  <a:pt x="715809" y="0"/>
                  <a:pt x="736663" y="20854"/>
                  <a:pt x="736663" y="46579"/>
                </a:cubicBezTo>
                <a:lnTo>
                  <a:pt x="736663" y="1421963"/>
                </a:lnTo>
                <a:cubicBezTo>
                  <a:pt x="736663" y="1447688"/>
                  <a:pt x="715809" y="1468542"/>
                  <a:pt x="690084" y="1468542"/>
                </a:cubicBezTo>
                <a:lnTo>
                  <a:pt x="46579" y="1468542"/>
                </a:lnTo>
                <a:cubicBezTo>
                  <a:pt x="20854" y="1468542"/>
                  <a:pt x="0" y="1447688"/>
                  <a:pt x="0" y="1421963"/>
                </a:cubicBezTo>
                <a:lnTo>
                  <a:pt x="0" y="46579"/>
                </a:lnTo>
                <a:cubicBezTo>
                  <a:pt x="0" y="20854"/>
                  <a:pt x="20854" y="0"/>
                  <a:pt x="465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08">
              <a:defRPr/>
            </a:pPr>
            <a:endParaRPr lang="en-US">
              <a:solidFill>
                <a:srgbClr val="FFFFFF"/>
              </a:solidFill>
              <a:latin typeface="Segoe UI"/>
            </a:endParaRPr>
          </a:p>
        </p:txBody>
      </p:sp>
      <p:grpSp>
        <p:nvGrpSpPr>
          <p:cNvPr id="276" name="Group 275"/>
          <p:cNvGrpSpPr/>
          <p:nvPr/>
        </p:nvGrpSpPr>
        <p:grpSpPr>
          <a:xfrm>
            <a:off x="1147347" y="2025801"/>
            <a:ext cx="613096" cy="519903"/>
            <a:chOff x="992838" y="2140018"/>
            <a:chExt cx="613270" cy="520051"/>
          </a:xfrm>
          <a:solidFill>
            <a:schemeClr val="accent2"/>
          </a:solidFill>
        </p:grpSpPr>
        <p:sp>
          <p:nvSpPr>
            <p:cNvPr id="277" name="Freeform 88"/>
            <p:cNvSpPr>
              <a:spLocks noEditPoints="1"/>
            </p:cNvSpPr>
            <p:nvPr/>
          </p:nvSpPr>
          <p:spPr bwMode="black">
            <a:xfrm>
              <a:off x="992838" y="2140018"/>
              <a:ext cx="613270" cy="5200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09" tIns="45704" rIns="91409" bIns="45704" numCol="1" rtlCol="0" anchor="ctr" anchorCtr="0" compatLnSpc="1">
              <a:prstTxWarp prst="textNoShape">
                <a:avLst/>
              </a:prstTxWarp>
            </a:bodyPr>
            <a:lstStyle/>
            <a:p>
              <a:pPr defTabSz="740533">
                <a:defRPr/>
              </a:pPr>
              <a:endParaRPr lang="en-US" sz="1836" kern="0">
                <a:solidFill>
                  <a:srgbClr val="000000">
                    <a:lumMod val="50000"/>
                  </a:srgbClr>
                </a:solidFill>
                <a:latin typeface="Segoe UI"/>
              </a:endParaRPr>
            </a:p>
          </p:txBody>
        </p:sp>
        <p:sp>
          <p:nvSpPr>
            <p:cNvPr id="278" name="Freeform 23"/>
            <p:cNvSpPr>
              <a:spLocks noEditPoints="1"/>
            </p:cNvSpPr>
            <p:nvPr/>
          </p:nvSpPr>
          <p:spPr bwMode="black">
            <a:xfrm>
              <a:off x="1194423" y="2267604"/>
              <a:ext cx="210100" cy="21004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81" tIns="41141" rIns="82281" bIns="41141" numCol="1" anchor="t" anchorCtr="0" compatLnSpc="1">
              <a:prstTxWarp prst="textNoShape">
                <a:avLst/>
              </a:prstTxWarp>
            </a:bodyPr>
            <a:lstStyle/>
            <a:p>
              <a:pPr defTabSz="932481">
                <a:defRPr/>
              </a:pPr>
              <a:endParaRPr lang="en-US" sz="1599" kern="0">
                <a:solidFill>
                  <a:srgbClr val="000000"/>
                </a:solidFill>
                <a:latin typeface="Segoe UI"/>
              </a:endParaRPr>
            </a:p>
          </p:txBody>
        </p:sp>
      </p:grpSp>
      <p:sp>
        <p:nvSpPr>
          <p:cNvPr id="279" name="Oval 13"/>
          <p:cNvSpPr/>
          <p:nvPr/>
        </p:nvSpPr>
        <p:spPr>
          <a:xfrm>
            <a:off x="2466654" y="2053976"/>
            <a:ext cx="463553" cy="463553"/>
          </a:xfrm>
          <a:custGeom>
            <a:avLst/>
            <a:gdLst/>
            <a:ahLst/>
            <a:cxnLst/>
            <a:rect l="l" t="t" r="r" b="b"/>
            <a:pathLst>
              <a:path w="5360063" h="5360063">
                <a:moveTo>
                  <a:pt x="2786711" y="4616633"/>
                </a:moveTo>
                <a:cubicBezTo>
                  <a:pt x="2845629" y="4616633"/>
                  <a:pt x="2893391" y="4664395"/>
                  <a:pt x="2893391" y="4723313"/>
                </a:cubicBezTo>
                <a:lnTo>
                  <a:pt x="2893216" y="4724182"/>
                </a:lnTo>
                <a:cubicBezTo>
                  <a:pt x="2893390" y="4724470"/>
                  <a:pt x="2893391" y="4724760"/>
                  <a:pt x="2893391" y="4725050"/>
                </a:cubicBezTo>
                <a:cubicBezTo>
                  <a:pt x="2893391" y="4783968"/>
                  <a:pt x="2845629" y="4831730"/>
                  <a:pt x="2786711" y="4831730"/>
                </a:cubicBezTo>
                <a:cubicBezTo>
                  <a:pt x="2727793" y="4831730"/>
                  <a:pt x="2680031" y="4783968"/>
                  <a:pt x="2680031" y="4725050"/>
                </a:cubicBezTo>
                <a:lnTo>
                  <a:pt x="2680206" y="4724182"/>
                </a:lnTo>
                <a:cubicBezTo>
                  <a:pt x="2680032" y="4723893"/>
                  <a:pt x="2680031" y="4723603"/>
                  <a:pt x="2680031" y="4723313"/>
                </a:cubicBezTo>
                <a:cubicBezTo>
                  <a:pt x="2680031" y="4664395"/>
                  <a:pt x="2727793" y="4616633"/>
                  <a:pt x="2786711" y="4616633"/>
                </a:cubicBezTo>
                <a:close/>
                <a:moveTo>
                  <a:pt x="2370764" y="4172762"/>
                </a:moveTo>
                <a:cubicBezTo>
                  <a:pt x="2473381" y="4329652"/>
                  <a:pt x="2563715" y="4465105"/>
                  <a:pt x="2670321" y="4589275"/>
                </a:cubicBezTo>
                <a:cubicBezTo>
                  <a:pt x="2630242" y="4620838"/>
                  <a:pt x="2605736" y="4670082"/>
                  <a:pt x="2605736" y="4725050"/>
                </a:cubicBezTo>
                <a:cubicBezTo>
                  <a:pt x="2605736" y="4825000"/>
                  <a:pt x="2686761" y="4906025"/>
                  <a:pt x="2786711" y="4906025"/>
                </a:cubicBezTo>
                <a:cubicBezTo>
                  <a:pt x="2819605" y="4906025"/>
                  <a:pt x="2850448" y="4897250"/>
                  <a:pt x="2875571" y="4879387"/>
                </a:cubicBezTo>
                <a:cubicBezTo>
                  <a:pt x="2979721" y="4999406"/>
                  <a:pt x="3106893" y="5113460"/>
                  <a:pt x="3196681" y="5191382"/>
                </a:cubicBezTo>
                <a:cubicBezTo>
                  <a:pt x="3030020" y="5227229"/>
                  <a:pt x="2857147" y="5245561"/>
                  <a:pt x="2680032" y="5245561"/>
                </a:cubicBezTo>
                <a:cubicBezTo>
                  <a:pt x="2385646" y="5245561"/>
                  <a:pt x="2102983" y="5194917"/>
                  <a:pt x="1841065" y="5099089"/>
                </a:cubicBezTo>
                <a:lnTo>
                  <a:pt x="1850963" y="5094880"/>
                </a:lnTo>
                <a:cubicBezTo>
                  <a:pt x="1850963" y="5089948"/>
                  <a:pt x="1839965" y="5073920"/>
                  <a:pt x="1842715" y="5071762"/>
                </a:cubicBezTo>
                <a:lnTo>
                  <a:pt x="1850963" y="5075153"/>
                </a:lnTo>
                <a:cubicBezTo>
                  <a:pt x="1857480" y="5081728"/>
                  <a:pt x="1863997" y="5088304"/>
                  <a:pt x="1870514" y="5075153"/>
                </a:cubicBezTo>
                <a:cubicBezTo>
                  <a:pt x="1877031" y="5068577"/>
                  <a:pt x="1870514" y="5055424"/>
                  <a:pt x="1877031" y="5042273"/>
                </a:cubicBezTo>
                <a:cubicBezTo>
                  <a:pt x="1877031" y="5035697"/>
                  <a:pt x="1890065" y="5029121"/>
                  <a:pt x="1890065" y="5022545"/>
                </a:cubicBezTo>
                <a:cubicBezTo>
                  <a:pt x="1896582" y="5009393"/>
                  <a:pt x="1896582" y="5009393"/>
                  <a:pt x="1903099" y="5002817"/>
                </a:cubicBezTo>
                <a:cubicBezTo>
                  <a:pt x="1909616" y="4996242"/>
                  <a:pt x="1916133" y="4989666"/>
                  <a:pt x="1922650" y="4983089"/>
                </a:cubicBezTo>
                <a:cubicBezTo>
                  <a:pt x="1929166" y="4969938"/>
                  <a:pt x="1909616" y="4950211"/>
                  <a:pt x="1896582" y="4937058"/>
                </a:cubicBezTo>
                <a:cubicBezTo>
                  <a:pt x="1883548" y="4917332"/>
                  <a:pt x="1883548" y="4904179"/>
                  <a:pt x="1896582" y="4884452"/>
                </a:cubicBezTo>
                <a:cubicBezTo>
                  <a:pt x="1909616" y="4871300"/>
                  <a:pt x="1929166" y="4871300"/>
                  <a:pt x="1935684" y="4858148"/>
                </a:cubicBezTo>
                <a:cubicBezTo>
                  <a:pt x="1942201" y="4851573"/>
                  <a:pt x="1935684" y="4838421"/>
                  <a:pt x="1935684" y="4825269"/>
                </a:cubicBezTo>
                <a:cubicBezTo>
                  <a:pt x="1935684" y="4818693"/>
                  <a:pt x="1942201" y="4812117"/>
                  <a:pt x="1948717" y="4805541"/>
                </a:cubicBezTo>
                <a:cubicBezTo>
                  <a:pt x="1948717" y="4798966"/>
                  <a:pt x="1942201" y="4792389"/>
                  <a:pt x="1948717" y="4792389"/>
                </a:cubicBezTo>
                <a:cubicBezTo>
                  <a:pt x="1948717" y="4785813"/>
                  <a:pt x="1968268" y="4792389"/>
                  <a:pt x="1968268" y="4785813"/>
                </a:cubicBezTo>
                <a:cubicBezTo>
                  <a:pt x="1974786" y="4779237"/>
                  <a:pt x="1955235" y="4772662"/>
                  <a:pt x="1948717" y="4766086"/>
                </a:cubicBezTo>
                <a:cubicBezTo>
                  <a:pt x="1935684" y="4759510"/>
                  <a:pt x="1942201" y="4739782"/>
                  <a:pt x="1955235" y="4733206"/>
                </a:cubicBezTo>
                <a:cubicBezTo>
                  <a:pt x="1961752" y="4726631"/>
                  <a:pt x="1974786" y="4733206"/>
                  <a:pt x="1981303" y="4726631"/>
                </a:cubicBezTo>
                <a:cubicBezTo>
                  <a:pt x="2000854" y="4726631"/>
                  <a:pt x="2026921" y="4700327"/>
                  <a:pt x="2013888" y="4674023"/>
                </a:cubicBezTo>
                <a:cubicBezTo>
                  <a:pt x="2013855" y="4673990"/>
                  <a:pt x="2007414" y="4667492"/>
                  <a:pt x="2007370" y="4667447"/>
                </a:cubicBezTo>
                <a:lnTo>
                  <a:pt x="2003094" y="4657070"/>
                </a:lnTo>
                <a:cubicBezTo>
                  <a:pt x="2003705" y="4650596"/>
                  <a:pt x="2017146" y="4654295"/>
                  <a:pt x="2026921" y="4654295"/>
                </a:cubicBezTo>
                <a:cubicBezTo>
                  <a:pt x="2039956" y="4647720"/>
                  <a:pt x="2059507" y="4634567"/>
                  <a:pt x="2072541" y="4634567"/>
                </a:cubicBezTo>
                <a:cubicBezTo>
                  <a:pt x="2092092" y="4634567"/>
                  <a:pt x="2105125" y="4634567"/>
                  <a:pt x="2118159" y="4627991"/>
                </a:cubicBezTo>
                <a:cubicBezTo>
                  <a:pt x="2131194" y="4621416"/>
                  <a:pt x="2137710" y="4608264"/>
                  <a:pt x="2144227" y="4595112"/>
                </a:cubicBezTo>
                <a:cubicBezTo>
                  <a:pt x="2150745" y="4588536"/>
                  <a:pt x="2157261" y="4581960"/>
                  <a:pt x="2150745" y="4568809"/>
                </a:cubicBezTo>
                <a:cubicBezTo>
                  <a:pt x="2150745" y="4562233"/>
                  <a:pt x="2137710" y="4555656"/>
                  <a:pt x="2131194" y="4549081"/>
                </a:cubicBezTo>
                <a:cubicBezTo>
                  <a:pt x="2131194" y="4535929"/>
                  <a:pt x="2137710" y="4529353"/>
                  <a:pt x="2137710" y="4522778"/>
                </a:cubicBezTo>
                <a:cubicBezTo>
                  <a:pt x="2131194" y="4509625"/>
                  <a:pt x="2111643" y="4509625"/>
                  <a:pt x="2105125" y="4496474"/>
                </a:cubicBezTo>
                <a:cubicBezTo>
                  <a:pt x="2098608" y="4483322"/>
                  <a:pt x="2092092" y="4470170"/>
                  <a:pt x="2092092" y="4457018"/>
                </a:cubicBezTo>
                <a:cubicBezTo>
                  <a:pt x="2092092" y="4437290"/>
                  <a:pt x="2105125" y="4437290"/>
                  <a:pt x="2118159" y="4450443"/>
                </a:cubicBezTo>
                <a:cubicBezTo>
                  <a:pt x="2124676" y="4463594"/>
                  <a:pt x="2124676" y="4483322"/>
                  <a:pt x="2137710" y="4489898"/>
                </a:cubicBezTo>
                <a:cubicBezTo>
                  <a:pt x="2144227" y="4503049"/>
                  <a:pt x="2157261" y="4509625"/>
                  <a:pt x="2170296" y="4503049"/>
                </a:cubicBezTo>
                <a:cubicBezTo>
                  <a:pt x="2176812" y="4503049"/>
                  <a:pt x="2183330" y="4496474"/>
                  <a:pt x="2189847" y="4503049"/>
                </a:cubicBezTo>
                <a:cubicBezTo>
                  <a:pt x="2196363" y="4503049"/>
                  <a:pt x="2202881" y="4503049"/>
                  <a:pt x="2209398" y="4503049"/>
                </a:cubicBezTo>
                <a:cubicBezTo>
                  <a:pt x="2215914" y="4503049"/>
                  <a:pt x="2235465" y="4476745"/>
                  <a:pt x="2248500" y="4457018"/>
                </a:cubicBezTo>
                <a:cubicBezTo>
                  <a:pt x="2255016" y="4443867"/>
                  <a:pt x="2261534" y="4437290"/>
                  <a:pt x="2261534" y="4430714"/>
                </a:cubicBezTo>
                <a:cubicBezTo>
                  <a:pt x="2261534" y="4417563"/>
                  <a:pt x="2255016" y="4417563"/>
                  <a:pt x="2255016" y="4410987"/>
                </a:cubicBezTo>
                <a:cubicBezTo>
                  <a:pt x="2261534" y="4404411"/>
                  <a:pt x="2274567" y="4391259"/>
                  <a:pt x="2274567" y="4384683"/>
                </a:cubicBezTo>
                <a:cubicBezTo>
                  <a:pt x="2281085" y="4378107"/>
                  <a:pt x="2287601" y="4364956"/>
                  <a:pt x="2300636" y="4358379"/>
                </a:cubicBezTo>
                <a:cubicBezTo>
                  <a:pt x="2300667" y="4358379"/>
                  <a:pt x="2307169" y="4358379"/>
                  <a:pt x="2313669" y="4358379"/>
                </a:cubicBezTo>
                <a:cubicBezTo>
                  <a:pt x="2326703" y="4351805"/>
                  <a:pt x="2326703" y="4338653"/>
                  <a:pt x="2326703" y="4332077"/>
                </a:cubicBezTo>
                <a:cubicBezTo>
                  <a:pt x="2333220" y="4318925"/>
                  <a:pt x="2339738" y="4312349"/>
                  <a:pt x="2352771" y="4299198"/>
                </a:cubicBezTo>
                <a:cubicBezTo>
                  <a:pt x="2385356" y="4266318"/>
                  <a:pt x="2352771" y="4233438"/>
                  <a:pt x="2359289" y="4193983"/>
                </a:cubicBezTo>
                <a:cubicBezTo>
                  <a:pt x="2359289" y="4185809"/>
                  <a:pt x="2363764" y="4178764"/>
                  <a:pt x="2370764" y="4172762"/>
                </a:cubicBezTo>
                <a:close/>
                <a:moveTo>
                  <a:pt x="1355050" y="3792279"/>
                </a:moveTo>
                <a:cubicBezTo>
                  <a:pt x="1318697" y="4184868"/>
                  <a:pt x="1335670" y="4583698"/>
                  <a:pt x="1401311" y="4894132"/>
                </a:cubicBezTo>
                <a:cubicBezTo>
                  <a:pt x="1035189" y="4679816"/>
                  <a:pt x="728470" y="4374217"/>
                  <a:pt x="510450" y="4008440"/>
                </a:cubicBezTo>
                <a:cubicBezTo>
                  <a:pt x="587420" y="3990259"/>
                  <a:pt x="643285" y="3920314"/>
                  <a:pt x="643285" y="3837320"/>
                </a:cubicBezTo>
                <a:lnTo>
                  <a:pt x="642841" y="3832916"/>
                </a:lnTo>
                <a:cubicBezTo>
                  <a:pt x="917344" y="3821669"/>
                  <a:pt x="1147515" y="3811703"/>
                  <a:pt x="1355050" y="3792279"/>
                </a:cubicBezTo>
                <a:close/>
                <a:moveTo>
                  <a:pt x="1652544" y="3757744"/>
                </a:moveTo>
                <a:cubicBezTo>
                  <a:pt x="1655053" y="3760042"/>
                  <a:pt x="1655453" y="3763094"/>
                  <a:pt x="1655453" y="3766550"/>
                </a:cubicBezTo>
                <a:cubicBezTo>
                  <a:pt x="1655453" y="3773126"/>
                  <a:pt x="1655453" y="3779702"/>
                  <a:pt x="1655453" y="3792854"/>
                </a:cubicBezTo>
                <a:cubicBezTo>
                  <a:pt x="1655453" y="3806005"/>
                  <a:pt x="1661970" y="3838885"/>
                  <a:pt x="1675004" y="3845461"/>
                </a:cubicBezTo>
                <a:cubicBezTo>
                  <a:pt x="1681521" y="3852036"/>
                  <a:pt x="1694555" y="3858612"/>
                  <a:pt x="1707589" y="3858612"/>
                </a:cubicBezTo>
                <a:cubicBezTo>
                  <a:pt x="1720624" y="3865188"/>
                  <a:pt x="1740175" y="3871764"/>
                  <a:pt x="1753208" y="3884915"/>
                </a:cubicBezTo>
                <a:cubicBezTo>
                  <a:pt x="1766242" y="3898068"/>
                  <a:pt x="1779276" y="3904643"/>
                  <a:pt x="1792310" y="3917795"/>
                </a:cubicBezTo>
                <a:cubicBezTo>
                  <a:pt x="1798827" y="3924370"/>
                  <a:pt x="1798827" y="3937523"/>
                  <a:pt x="1805344" y="3950674"/>
                </a:cubicBezTo>
                <a:cubicBezTo>
                  <a:pt x="1811861" y="3963826"/>
                  <a:pt x="1811861" y="3983554"/>
                  <a:pt x="1811861" y="4003281"/>
                </a:cubicBezTo>
                <a:cubicBezTo>
                  <a:pt x="1811861" y="4009857"/>
                  <a:pt x="1805344" y="4016434"/>
                  <a:pt x="1805344" y="4029585"/>
                </a:cubicBezTo>
                <a:cubicBezTo>
                  <a:pt x="1805344" y="4036161"/>
                  <a:pt x="1811861" y="4042737"/>
                  <a:pt x="1805344" y="4049312"/>
                </a:cubicBezTo>
                <a:cubicBezTo>
                  <a:pt x="1805344" y="4055889"/>
                  <a:pt x="1805344" y="4069041"/>
                  <a:pt x="1805344" y="4075616"/>
                </a:cubicBezTo>
                <a:cubicBezTo>
                  <a:pt x="1805344" y="4095345"/>
                  <a:pt x="1792310" y="4108496"/>
                  <a:pt x="1792310" y="4128223"/>
                </a:cubicBezTo>
                <a:cubicBezTo>
                  <a:pt x="1792310" y="4147952"/>
                  <a:pt x="1798827" y="4161103"/>
                  <a:pt x="1798827" y="4174255"/>
                </a:cubicBezTo>
                <a:cubicBezTo>
                  <a:pt x="1792310" y="4187407"/>
                  <a:pt x="1785793" y="4193983"/>
                  <a:pt x="1792310" y="4213711"/>
                </a:cubicBezTo>
                <a:cubicBezTo>
                  <a:pt x="1792310" y="4220287"/>
                  <a:pt x="1792310" y="4226863"/>
                  <a:pt x="1792310" y="4240014"/>
                </a:cubicBezTo>
                <a:cubicBezTo>
                  <a:pt x="1792310" y="4246590"/>
                  <a:pt x="1785793" y="4253166"/>
                  <a:pt x="1785793" y="4266318"/>
                </a:cubicBezTo>
                <a:cubicBezTo>
                  <a:pt x="1785793" y="4272894"/>
                  <a:pt x="1779276" y="4286045"/>
                  <a:pt x="1779276" y="4292622"/>
                </a:cubicBezTo>
                <a:cubicBezTo>
                  <a:pt x="1779276" y="4299198"/>
                  <a:pt x="1772759" y="4312349"/>
                  <a:pt x="1772759" y="4318925"/>
                </a:cubicBezTo>
                <a:cubicBezTo>
                  <a:pt x="1779276" y="4325502"/>
                  <a:pt x="1779276" y="4332077"/>
                  <a:pt x="1779276" y="4345229"/>
                </a:cubicBezTo>
                <a:cubicBezTo>
                  <a:pt x="1779276" y="4351805"/>
                  <a:pt x="1772759" y="4358379"/>
                  <a:pt x="1772759" y="4371532"/>
                </a:cubicBezTo>
                <a:cubicBezTo>
                  <a:pt x="1772759" y="4384683"/>
                  <a:pt x="1779276" y="4391259"/>
                  <a:pt x="1785793" y="4397835"/>
                </a:cubicBezTo>
                <a:cubicBezTo>
                  <a:pt x="1798827" y="4424139"/>
                  <a:pt x="1766242" y="4450443"/>
                  <a:pt x="1759726" y="4476745"/>
                </a:cubicBezTo>
                <a:cubicBezTo>
                  <a:pt x="1753208" y="4496474"/>
                  <a:pt x="1746691" y="4516201"/>
                  <a:pt x="1746691" y="4535929"/>
                </a:cubicBezTo>
                <a:cubicBezTo>
                  <a:pt x="1746691" y="4555656"/>
                  <a:pt x="1740175" y="4575385"/>
                  <a:pt x="1733657" y="4588536"/>
                </a:cubicBezTo>
                <a:cubicBezTo>
                  <a:pt x="1727140" y="4601689"/>
                  <a:pt x="1733657" y="4608264"/>
                  <a:pt x="1740175" y="4621416"/>
                </a:cubicBezTo>
                <a:cubicBezTo>
                  <a:pt x="1746691" y="4634567"/>
                  <a:pt x="1746691" y="4647720"/>
                  <a:pt x="1746691" y="4660871"/>
                </a:cubicBezTo>
                <a:cubicBezTo>
                  <a:pt x="1746691" y="4687175"/>
                  <a:pt x="1733657" y="4700327"/>
                  <a:pt x="1733657" y="4720055"/>
                </a:cubicBezTo>
                <a:cubicBezTo>
                  <a:pt x="1733657" y="4726631"/>
                  <a:pt x="1733657" y="4739782"/>
                  <a:pt x="1733657" y="4746358"/>
                </a:cubicBezTo>
                <a:cubicBezTo>
                  <a:pt x="1733657" y="4752933"/>
                  <a:pt x="1740175" y="4752933"/>
                  <a:pt x="1746691" y="4759510"/>
                </a:cubicBezTo>
                <a:cubicBezTo>
                  <a:pt x="1746691" y="4766086"/>
                  <a:pt x="1746691" y="4772662"/>
                  <a:pt x="1746691" y="4779237"/>
                </a:cubicBezTo>
                <a:cubicBezTo>
                  <a:pt x="1746691" y="4792389"/>
                  <a:pt x="1746691" y="4798966"/>
                  <a:pt x="1740175" y="4812117"/>
                </a:cubicBezTo>
                <a:cubicBezTo>
                  <a:pt x="1740175" y="4825269"/>
                  <a:pt x="1746691" y="4831844"/>
                  <a:pt x="1740175" y="4844997"/>
                </a:cubicBezTo>
                <a:cubicBezTo>
                  <a:pt x="1733657" y="4851573"/>
                  <a:pt x="1720624" y="4858148"/>
                  <a:pt x="1720624" y="4871300"/>
                </a:cubicBezTo>
                <a:cubicBezTo>
                  <a:pt x="1714106" y="4891028"/>
                  <a:pt x="1733657" y="4910755"/>
                  <a:pt x="1727140" y="4937058"/>
                </a:cubicBezTo>
                <a:cubicBezTo>
                  <a:pt x="1720624" y="4956786"/>
                  <a:pt x="1707589" y="4976513"/>
                  <a:pt x="1707589" y="5002817"/>
                </a:cubicBezTo>
                <a:lnTo>
                  <a:pt x="1707589" y="5049786"/>
                </a:lnTo>
                <a:cubicBezTo>
                  <a:pt x="1614691" y="5010873"/>
                  <a:pt x="1524588" y="4966540"/>
                  <a:pt x="1438672" y="4915414"/>
                </a:cubicBezTo>
                <a:cubicBezTo>
                  <a:pt x="1373926" y="4570463"/>
                  <a:pt x="1359286" y="4168496"/>
                  <a:pt x="1393222" y="3789064"/>
                </a:cubicBezTo>
                <a:cubicBezTo>
                  <a:pt x="1483207" y="3781329"/>
                  <a:pt x="1569036" y="3771076"/>
                  <a:pt x="1652544" y="3757744"/>
                </a:cubicBezTo>
                <a:close/>
                <a:moveTo>
                  <a:pt x="462309" y="3730640"/>
                </a:moveTo>
                <a:cubicBezTo>
                  <a:pt x="521227" y="3730640"/>
                  <a:pt x="568989" y="3778402"/>
                  <a:pt x="568989" y="3837320"/>
                </a:cubicBezTo>
                <a:cubicBezTo>
                  <a:pt x="568989" y="3896238"/>
                  <a:pt x="521227" y="3944000"/>
                  <a:pt x="462309" y="3944000"/>
                </a:cubicBezTo>
                <a:cubicBezTo>
                  <a:pt x="403391" y="3944000"/>
                  <a:pt x="355629" y="3896238"/>
                  <a:pt x="355629" y="3837320"/>
                </a:cubicBezTo>
                <a:cubicBezTo>
                  <a:pt x="355629" y="3778402"/>
                  <a:pt x="403391" y="3730640"/>
                  <a:pt x="462309" y="3730640"/>
                </a:cubicBezTo>
                <a:close/>
                <a:moveTo>
                  <a:pt x="1548737" y="3047311"/>
                </a:moveTo>
                <a:cubicBezTo>
                  <a:pt x="1557698" y="3046490"/>
                  <a:pt x="1567474" y="3046490"/>
                  <a:pt x="1577249" y="3049777"/>
                </a:cubicBezTo>
                <a:cubicBezTo>
                  <a:pt x="1583766" y="3049777"/>
                  <a:pt x="1596800" y="3056353"/>
                  <a:pt x="1596800" y="3069505"/>
                </a:cubicBezTo>
                <a:cubicBezTo>
                  <a:pt x="1603317" y="3082657"/>
                  <a:pt x="1596800" y="3089233"/>
                  <a:pt x="1609834" y="3102384"/>
                </a:cubicBezTo>
                <a:cubicBezTo>
                  <a:pt x="1635902" y="3122113"/>
                  <a:pt x="1622868" y="3154992"/>
                  <a:pt x="1616351" y="3187871"/>
                </a:cubicBezTo>
                <a:cubicBezTo>
                  <a:pt x="1609834" y="3201023"/>
                  <a:pt x="1609834" y="3214175"/>
                  <a:pt x="1609834" y="3227326"/>
                </a:cubicBezTo>
                <a:cubicBezTo>
                  <a:pt x="1609834" y="3240479"/>
                  <a:pt x="1609834" y="3247055"/>
                  <a:pt x="1616351" y="3260206"/>
                </a:cubicBezTo>
                <a:cubicBezTo>
                  <a:pt x="1616351" y="3279934"/>
                  <a:pt x="1609834" y="3286510"/>
                  <a:pt x="1603317" y="3299661"/>
                </a:cubicBezTo>
                <a:cubicBezTo>
                  <a:pt x="1583766" y="3339117"/>
                  <a:pt x="1557698" y="3365420"/>
                  <a:pt x="1538147" y="3398299"/>
                </a:cubicBezTo>
                <a:cubicBezTo>
                  <a:pt x="1525113" y="3424602"/>
                  <a:pt x="1525113" y="3464058"/>
                  <a:pt x="1525113" y="3490362"/>
                </a:cubicBezTo>
                <a:cubicBezTo>
                  <a:pt x="1531630" y="3536393"/>
                  <a:pt x="1551181" y="3562697"/>
                  <a:pt x="1583766" y="3595577"/>
                </a:cubicBezTo>
                <a:cubicBezTo>
                  <a:pt x="1609834" y="3621880"/>
                  <a:pt x="1609834" y="3654759"/>
                  <a:pt x="1622868" y="3687639"/>
                </a:cubicBezTo>
                <a:cubicBezTo>
                  <a:pt x="1622868" y="3698979"/>
                  <a:pt x="1627713" y="3710319"/>
                  <a:pt x="1633395" y="3721575"/>
                </a:cubicBezTo>
                <a:cubicBezTo>
                  <a:pt x="1554127" y="3733626"/>
                  <a:pt x="1475050" y="3742859"/>
                  <a:pt x="1396120" y="3750408"/>
                </a:cubicBezTo>
                <a:cubicBezTo>
                  <a:pt x="1419231" y="3497496"/>
                  <a:pt x="1464221" y="3255901"/>
                  <a:pt x="1529413" y="3049328"/>
                </a:cubicBezTo>
                <a:cubicBezTo>
                  <a:pt x="1535093" y="3049122"/>
                  <a:pt x="1541661" y="3047961"/>
                  <a:pt x="1548737" y="3047311"/>
                </a:cubicBezTo>
                <a:close/>
                <a:moveTo>
                  <a:pt x="4959037" y="3018772"/>
                </a:moveTo>
                <a:cubicBezTo>
                  <a:pt x="5036068" y="3082842"/>
                  <a:pt x="5119464" y="3152676"/>
                  <a:pt x="5164978" y="3191039"/>
                </a:cubicBezTo>
                <a:cubicBezTo>
                  <a:pt x="5117274" y="3435339"/>
                  <a:pt x="5034215" y="3666859"/>
                  <a:pt x="4921641" y="3880239"/>
                </a:cubicBezTo>
                <a:cubicBezTo>
                  <a:pt x="4921663" y="3879397"/>
                  <a:pt x="4921504" y="3878583"/>
                  <a:pt x="4921340" y="3877761"/>
                </a:cubicBezTo>
                <a:cubicBezTo>
                  <a:pt x="4921340" y="3864581"/>
                  <a:pt x="4921340" y="3857991"/>
                  <a:pt x="4921340" y="3844812"/>
                </a:cubicBezTo>
                <a:cubicBezTo>
                  <a:pt x="4927904" y="3831632"/>
                  <a:pt x="4927904" y="3818452"/>
                  <a:pt x="4914775" y="3811861"/>
                </a:cubicBezTo>
                <a:cubicBezTo>
                  <a:pt x="4911492" y="3808567"/>
                  <a:pt x="4904928" y="3805271"/>
                  <a:pt x="4898363" y="3803624"/>
                </a:cubicBezTo>
                <a:lnTo>
                  <a:pt x="4881952" y="3805271"/>
                </a:lnTo>
                <a:cubicBezTo>
                  <a:pt x="4868823" y="3805271"/>
                  <a:pt x="4868823" y="3818452"/>
                  <a:pt x="4862259" y="3825043"/>
                </a:cubicBezTo>
                <a:cubicBezTo>
                  <a:pt x="4855694" y="3831632"/>
                  <a:pt x="4855694" y="3838222"/>
                  <a:pt x="4842565" y="3851401"/>
                </a:cubicBezTo>
                <a:cubicBezTo>
                  <a:pt x="4822871" y="3864581"/>
                  <a:pt x="4783485" y="3871170"/>
                  <a:pt x="4776921" y="3897530"/>
                </a:cubicBezTo>
                <a:cubicBezTo>
                  <a:pt x="4763791" y="3917299"/>
                  <a:pt x="4776921" y="3937070"/>
                  <a:pt x="4776921" y="3956840"/>
                </a:cubicBezTo>
                <a:cubicBezTo>
                  <a:pt x="4783485" y="3983198"/>
                  <a:pt x="4783485" y="3996378"/>
                  <a:pt x="4763791" y="4016148"/>
                </a:cubicBezTo>
                <a:cubicBezTo>
                  <a:pt x="4750662" y="4029328"/>
                  <a:pt x="4737533" y="4055687"/>
                  <a:pt x="4737533" y="4075457"/>
                </a:cubicBezTo>
                <a:cubicBezTo>
                  <a:pt x="4737533" y="4101816"/>
                  <a:pt x="4750662" y="4108406"/>
                  <a:pt x="4763791" y="4128177"/>
                </a:cubicBezTo>
                <a:lnTo>
                  <a:pt x="4764599" y="4141159"/>
                </a:lnTo>
                <a:cubicBezTo>
                  <a:pt x="4409659" y="4660202"/>
                  <a:pt x="3869165" y="5039746"/>
                  <a:pt x="3239606" y="5181785"/>
                </a:cubicBezTo>
                <a:cubicBezTo>
                  <a:pt x="3108766" y="5065135"/>
                  <a:pt x="2983320" y="4952596"/>
                  <a:pt x="2908718" y="4857038"/>
                </a:cubicBezTo>
                <a:cubicBezTo>
                  <a:pt x="2945305" y="4824885"/>
                  <a:pt x="2967686" y="4777581"/>
                  <a:pt x="2967686" y="4725050"/>
                </a:cubicBezTo>
                <a:cubicBezTo>
                  <a:pt x="2967686" y="4625100"/>
                  <a:pt x="2886661" y="4544075"/>
                  <a:pt x="2786711" y="4544075"/>
                </a:cubicBezTo>
                <a:cubicBezTo>
                  <a:pt x="2754908" y="4544075"/>
                  <a:pt x="2725020" y="4552279"/>
                  <a:pt x="2700350" y="4569029"/>
                </a:cubicBezTo>
                <a:cubicBezTo>
                  <a:pt x="2586648" y="4431561"/>
                  <a:pt x="2493149" y="4288531"/>
                  <a:pt x="2402215" y="4149788"/>
                </a:cubicBezTo>
                <a:cubicBezTo>
                  <a:pt x="2403109" y="4149153"/>
                  <a:pt x="2404015" y="4148553"/>
                  <a:pt x="2404907" y="4147952"/>
                </a:cubicBezTo>
                <a:cubicBezTo>
                  <a:pt x="2411424" y="4141376"/>
                  <a:pt x="2424458" y="4134800"/>
                  <a:pt x="2437493" y="4121648"/>
                </a:cubicBezTo>
                <a:cubicBezTo>
                  <a:pt x="2444009" y="4121648"/>
                  <a:pt x="2444009" y="4115072"/>
                  <a:pt x="2450526" y="4108496"/>
                </a:cubicBezTo>
                <a:cubicBezTo>
                  <a:pt x="2470077" y="4101920"/>
                  <a:pt x="2496145" y="4088768"/>
                  <a:pt x="2515696" y="4082192"/>
                </a:cubicBezTo>
                <a:cubicBezTo>
                  <a:pt x="2528730" y="4075616"/>
                  <a:pt x="2548281" y="4075616"/>
                  <a:pt x="2554798" y="4055889"/>
                </a:cubicBezTo>
                <a:cubicBezTo>
                  <a:pt x="2554798" y="4049312"/>
                  <a:pt x="2554798" y="4036161"/>
                  <a:pt x="2554798" y="4029585"/>
                </a:cubicBezTo>
                <a:cubicBezTo>
                  <a:pt x="2554798" y="4016434"/>
                  <a:pt x="2561315" y="4009857"/>
                  <a:pt x="2567832" y="4003281"/>
                </a:cubicBezTo>
                <a:cubicBezTo>
                  <a:pt x="2574349" y="3996706"/>
                  <a:pt x="2587383" y="3983554"/>
                  <a:pt x="2593900" y="3970402"/>
                </a:cubicBezTo>
                <a:cubicBezTo>
                  <a:pt x="2600417" y="3957250"/>
                  <a:pt x="2600417" y="3950674"/>
                  <a:pt x="2600417" y="3930946"/>
                </a:cubicBezTo>
                <a:cubicBezTo>
                  <a:pt x="2593900" y="3924370"/>
                  <a:pt x="2600417" y="3917795"/>
                  <a:pt x="2606934" y="3904643"/>
                </a:cubicBezTo>
                <a:cubicBezTo>
                  <a:pt x="2613451" y="3891491"/>
                  <a:pt x="2613451" y="3871764"/>
                  <a:pt x="2613451" y="3858612"/>
                </a:cubicBezTo>
                <a:cubicBezTo>
                  <a:pt x="2613451" y="3838885"/>
                  <a:pt x="2600417" y="3825733"/>
                  <a:pt x="2600417" y="3806005"/>
                </a:cubicBezTo>
                <a:cubicBezTo>
                  <a:pt x="2600417" y="3792854"/>
                  <a:pt x="2600417" y="3786278"/>
                  <a:pt x="2606934" y="3773126"/>
                </a:cubicBezTo>
                <a:cubicBezTo>
                  <a:pt x="2613451" y="3766550"/>
                  <a:pt x="2619968" y="3753398"/>
                  <a:pt x="2626484" y="3746823"/>
                </a:cubicBezTo>
                <a:cubicBezTo>
                  <a:pt x="2633002" y="3746823"/>
                  <a:pt x="2639519" y="3746823"/>
                  <a:pt x="2652553" y="3740247"/>
                </a:cubicBezTo>
                <a:cubicBezTo>
                  <a:pt x="2659070" y="3727094"/>
                  <a:pt x="2665587" y="3713943"/>
                  <a:pt x="2672104" y="3694215"/>
                </a:cubicBezTo>
                <a:cubicBezTo>
                  <a:pt x="2678621" y="3687639"/>
                  <a:pt x="2678621" y="3681063"/>
                  <a:pt x="2685138" y="3674487"/>
                </a:cubicBezTo>
                <a:cubicBezTo>
                  <a:pt x="2685138" y="3667912"/>
                  <a:pt x="2691655" y="3661335"/>
                  <a:pt x="2698172" y="3661335"/>
                </a:cubicBezTo>
                <a:cubicBezTo>
                  <a:pt x="2711206" y="3654759"/>
                  <a:pt x="2717723" y="3641608"/>
                  <a:pt x="2724240" y="3635032"/>
                </a:cubicBezTo>
                <a:cubicBezTo>
                  <a:pt x="2728341" y="3622620"/>
                  <a:pt x="2732441" y="3607604"/>
                  <a:pt x="2731974" y="3591553"/>
                </a:cubicBezTo>
                <a:cubicBezTo>
                  <a:pt x="3176757" y="3492724"/>
                  <a:pt x="3530895" y="3400733"/>
                  <a:pt x="3875196" y="3278576"/>
                </a:cubicBezTo>
                <a:cubicBezTo>
                  <a:pt x="3874963" y="3303286"/>
                  <a:pt x="3869564" y="3328899"/>
                  <a:pt x="3864973" y="3352065"/>
                </a:cubicBezTo>
                <a:cubicBezTo>
                  <a:pt x="3858454" y="3378381"/>
                  <a:pt x="3871492" y="3417855"/>
                  <a:pt x="3891049" y="3444172"/>
                </a:cubicBezTo>
                <a:cubicBezTo>
                  <a:pt x="3910607" y="3470487"/>
                  <a:pt x="3936683" y="3490224"/>
                  <a:pt x="3949721" y="3516541"/>
                </a:cubicBezTo>
                <a:cubicBezTo>
                  <a:pt x="3962759" y="3529699"/>
                  <a:pt x="3969279" y="3549436"/>
                  <a:pt x="3969279" y="3562594"/>
                </a:cubicBezTo>
                <a:cubicBezTo>
                  <a:pt x="3969279" y="3575752"/>
                  <a:pt x="3969279" y="3582331"/>
                  <a:pt x="3975798" y="3588911"/>
                </a:cubicBezTo>
                <a:cubicBezTo>
                  <a:pt x="3975798" y="3621805"/>
                  <a:pt x="3956240" y="3641542"/>
                  <a:pt x="3975798" y="3667858"/>
                </a:cubicBezTo>
                <a:cubicBezTo>
                  <a:pt x="4008392" y="3713913"/>
                  <a:pt x="3956240" y="3773124"/>
                  <a:pt x="3943201" y="3819177"/>
                </a:cubicBezTo>
                <a:cubicBezTo>
                  <a:pt x="3936683" y="3852073"/>
                  <a:pt x="3923645" y="3898126"/>
                  <a:pt x="3943201" y="3924442"/>
                </a:cubicBezTo>
                <a:cubicBezTo>
                  <a:pt x="3949721" y="3931021"/>
                  <a:pt x="3962759" y="3937600"/>
                  <a:pt x="3969279" y="3944179"/>
                </a:cubicBezTo>
                <a:cubicBezTo>
                  <a:pt x="3982316" y="3963916"/>
                  <a:pt x="3982316" y="3983653"/>
                  <a:pt x="3988835" y="3996811"/>
                </a:cubicBezTo>
                <a:cubicBezTo>
                  <a:pt x="3995355" y="4009970"/>
                  <a:pt x="3995355" y="4029707"/>
                  <a:pt x="3995355" y="4042865"/>
                </a:cubicBezTo>
                <a:cubicBezTo>
                  <a:pt x="4001874" y="4062601"/>
                  <a:pt x="4014912" y="4069180"/>
                  <a:pt x="4021431" y="4088918"/>
                </a:cubicBezTo>
                <a:cubicBezTo>
                  <a:pt x="4027950" y="4141550"/>
                  <a:pt x="4014912" y="4187605"/>
                  <a:pt x="4034470" y="4233657"/>
                </a:cubicBezTo>
                <a:cubicBezTo>
                  <a:pt x="4047507" y="4259974"/>
                  <a:pt x="4060546" y="4286290"/>
                  <a:pt x="4073584" y="4312606"/>
                </a:cubicBezTo>
                <a:cubicBezTo>
                  <a:pt x="4086622" y="4325764"/>
                  <a:pt x="4093141" y="4338923"/>
                  <a:pt x="4093141" y="4358660"/>
                </a:cubicBezTo>
                <a:cubicBezTo>
                  <a:pt x="4099661" y="4384975"/>
                  <a:pt x="4086622" y="4417870"/>
                  <a:pt x="4086622" y="4444187"/>
                </a:cubicBezTo>
                <a:cubicBezTo>
                  <a:pt x="4093141" y="4483661"/>
                  <a:pt x="4125737" y="4483661"/>
                  <a:pt x="4158332" y="4470503"/>
                </a:cubicBezTo>
                <a:cubicBezTo>
                  <a:pt x="4177889" y="4463924"/>
                  <a:pt x="4197447" y="4457345"/>
                  <a:pt x="4223523" y="4457345"/>
                </a:cubicBezTo>
                <a:cubicBezTo>
                  <a:pt x="4262638" y="4463924"/>
                  <a:pt x="4308271" y="4470503"/>
                  <a:pt x="4340866" y="4450766"/>
                </a:cubicBezTo>
                <a:cubicBezTo>
                  <a:pt x="4360424" y="4437608"/>
                  <a:pt x="4379981" y="4411291"/>
                  <a:pt x="4393020" y="4398133"/>
                </a:cubicBezTo>
                <a:cubicBezTo>
                  <a:pt x="4406057" y="4384975"/>
                  <a:pt x="4406057" y="4365239"/>
                  <a:pt x="4412577" y="4352081"/>
                </a:cubicBezTo>
                <a:cubicBezTo>
                  <a:pt x="4425615" y="4312606"/>
                  <a:pt x="4471248" y="4299448"/>
                  <a:pt x="4484287" y="4259974"/>
                </a:cubicBezTo>
                <a:cubicBezTo>
                  <a:pt x="4490806" y="4240236"/>
                  <a:pt x="4490806" y="4220500"/>
                  <a:pt x="4490806" y="4200763"/>
                </a:cubicBezTo>
                <a:cubicBezTo>
                  <a:pt x="4503845" y="4174446"/>
                  <a:pt x="4536439" y="4167866"/>
                  <a:pt x="4542959" y="4134971"/>
                </a:cubicBezTo>
                <a:cubicBezTo>
                  <a:pt x="4549478" y="4108655"/>
                  <a:pt x="4575554" y="4049444"/>
                  <a:pt x="4549478" y="4023128"/>
                </a:cubicBezTo>
                <a:cubicBezTo>
                  <a:pt x="4536439" y="4009970"/>
                  <a:pt x="4523402" y="4009970"/>
                  <a:pt x="4529921" y="3990232"/>
                </a:cubicBezTo>
                <a:cubicBezTo>
                  <a:pt x="4536439" y="3970495"/>
                  <a:pt x="4555997" y="3957337"/>
                  <a:pt x="4575554" y="3944179"/>
                </a:cubicBezTo>
                <a:cubicBezTo>
                  <a:pt x="4601630" y="3931021"/>
                  <a:pt x="4627707" y="3931021"/>
                  <a:pt x="4647264" y="3904704"/>
                </a:cubicBezTo>
                <a:cubicBezTo>
                  <a:pt x="4666822" y="3884968"/>
                  <a:pt x="4666822" y="3858652"/>
                  <a:pt x="4673340" y="3832335"/>
                </a:cubicBezTo>
                <a:cubicBezTo>
                  <a:pt x="4673340" y="3799440"/>
                  <a:pt x="4686379" y="3773124"/>
                  <a:pt x="4692898" y="3740229"/>
                </a:cubicBezTo>
                <a:cubicBezTo>
                  <a:pt x="4692898" y="3713913"/>
                  <a:pt x="4686379" y="3681017"/>
                  <a:pt x="4679860" y="3648121"/>
                </a:cubicBezTo>
                <a:cubicBezTo>
                  <a:pt x="4666822" y="3621805"/>
                  <a:pt x="4660303" y="3588911"/>
                  <a:pt x="4653784" y="3569173"/>
                </a:cubicBezTo>
                <a:cubicBezTo>
                  <a:pt x="4647264" y="3556015"/>
                  <a:pt x="4640745" y="3542857"/>
                  <a:pt x="4640745" y="3529699"/>
                </a:cubicBezTo>
                <a:cubicBezTo>
                  <a:pt x="4640745" y="3509962"/>
                  <a:pt x="4647264" y="3483645"/>
                  <a:pt x="4653784" y="3463908"/>
                </a:cubicBezTo>
                <a:cubicBezTo>
                  <a:pt x="4660303" y="3450751"/>
                  <a:pt x="4673340" y="3450751"/>
                  <a:pt x="4679860" y="3437593"/>
                </a:cubicBezTo>
                <a:cubicBezTo>
                  <a:pt x="4686379" y="3431014"/>
                  <a:pt x="4686379" y="3417855"/>
                  <a:pt x="4692898" y="3411276"/>
                </a:cubicBezTo>
                <a:cubicBezTo>
                  <a:pt x="4705936" y="3391539"/>
                  <a:pt x="4725494" y="3378381"/>
                  <a:pt x="4745051" y="3358644"/>
                </a:cubicBezTo>
                <a:cubicBezTo>
                  <a:pt x="4764609" y="3338907"/>
                  <a:pt x="4784165" y="3312591"/>
                  <a:pt x="4803722" y="3286275"/>
                </a:cubicBezTo>
                <a:cubicBezTo>
                  <a:pt x="4810242" y="3273117"/>
                  <a:pt x="4810242" y="3259959"/>
                  <a:pt x="4816761" y="3253379"/>
                </a:cubicBezTo>
                <a:cubicBezTo>
                  <a:pt x="4836318" y="3220483"/>
                  <a:pt x="4875433" y="3207325"/>
                  <a:pt x="4901509" y="3181009"/>
                </a:cubicBezTo>
                <a:cubicBezTo>
                  <a:pt x="4914547" y="3161271"/>
                  <a:pt x="4914547" y="3148114"/>
                  <a:pt x="4914547" y="3128377"/>
                </a:cubicBezTo>
                <a:cubicBezTo>
                  <a:pt x="4914547" y="3102061"/>
                  <a:pt x="4921067" y="3088903"/>
                  <a:pt x="4934104" y="3062586"/>
                </a:cubicBezTo>
                <a:cubicBezTo>
                  <a:pt x="4940361" y="3049959"/>
                  <a:pt x="4952621" y="3037332"/>
                  <a:pt x="4959037" y="3018772"/>
                </a:cubicBezTo>
                <a:close/>
                <a:moveTo>
                  <a:pt x="4803016" y="2890192"/>
                </a:moveTo>
                <a:cubicBezTo>
                  <a:pt x="4820668" y="2904312"/>
                  <a:pt x="4850472" y="2928768"/>
                  <a:pt x="4886057" y="2958205"/>
                </a:cubicBezTo>
                <a:cubicBezTo>
                  <a:pt x="4885178" y="2960096"/>
                  <a:pt x="4883838" y="2961998"/>
                  <a:pt x="4881952" y="2963901"/>
                </a:cubicBezTo>
                <a:cubicBezTo>
                  <a:pt x="4862395" y="2970480"/>
                  <a:pt x="4842837" y="2963901"/>
                  <a:pt x="4823280" y="2963901"/>
                </a:cubicBezTo>
                <a:cubicBezTo>
                  <a:pt x="4816761" y="2963901"/>
                  <a:pt x="4803722" y="2963901"/>
                  <a:pt x="4790685" y="2963901"/>
                </a:cubicBezTo>
                <a:cubicBezTo>
                  <a:pt x="4777646" y="2957322"/>
                  <a:pt x="4777646" y="2950743"/>
                  <a:pt x="4771127" y="2937585"/>
                </a:cubicBezTo>
                <a:lnTo>
                  <a:pt x="4760609" y="2920658"/>
                </a:lnTo>
                <a:cubicBezTo>
                  <a:pt x="4777292" y="2914129"/>
                  <a:pt x="4791700" y="2903704"/>
                  <a:pt x="4803016" y="2890192"/>
                </a:cubicBezTo>
                <a:close/>
                <a:moveTo>
                  <a:pt x="1665982" y="2869710"/>
                </a:moveTo>
                <a:lnTo>
                  <a:pt x="1719532" y="2981006"/>
                </a:lnTo>
                <a:cubicBezTo>
                  <a:pt x="1715881" y="2980234"/>
                  <a:pt x="1712131" y="2981727"/>
                  <a:pt x="1707589" y="2984018"/>
                </a:cubicBezTo>
                <a:cubicBezTo>
                  <a:pt x="1694555" y="2990594"/>
                  <a:pt x="1681521" y="2997170"/>
                  <a:pt x="1675004" y="3010322"/>
                </a:cubicBezTo>
                <a:cubicBezTo>
                  <a:pt x="1668487" y="3023473"/>
                  <a:pt x="1668487" y="3043202"/>
                  <a:pt x="1655453" y="3049777"/>
                </a:cubicBezTo>
                <a:cubicBezTo>
                  <a:pt x="1648936" y="3056353"/>
                  <a:pt x="1629385" y="3056353"/>
                  <a:pt x="1622868" y="3049777"/>
                </a:cubicBezTo>
                <a:cubicBezTo>
                  <a:pt x="1609834" y="3043202"/>
                  <a:pt x="1596800" y="3030049"/>
                  <a:pt x="1583766" y="3023473"/>
                </a:cubicBezTo>
                <a:cubicBezTo>
                  <a:pt x="1568052" y="3018188"/>
                  <a:pt x="1552337" y="3025647"/>
                  <a:pt x="1536433" y="3027828"/>
                </a:cubicBezTo>
                <a:cubicBezTo>
                  <a:pt x="1552912" y="2974808"/>
                  <a:pt x="1571420" y="2924407"/>
                  <a:pt x="1591463" y="2876899"/>
                </a:cubicBezTo>
                <a:cubicBezTo>
                  <a:pt x="1598560" y="2878655"/>
                  <a:pt x="1605895" y="2879104"/>
                  <a:pt x="1613334" y="2879104"/>
                </a:cubicBezTo>
                <a:close/>
                <a:moveTo>
                  <a:pt x="4676169" y="2656661"/>
                </a:moveTo>
                <a:cubicBezTo>
                  <a:pt x="4735087" y="2656661"/>
                  <a:pt x="4782849" y="2704423"/>
                  <a:pt x="4782849" y="2763341"/>
                </a:cubicBezTo>
                <a:cubicBezTo>
                  <a:pt x="4782849" y="2822259"/>
                  <a:pt x="4735087" y="2870021"/>
                  <a:pt x="4676169" y="2870021"/>
                </a:cubicBezTo>
                <a:cubicBezTo>
                  <a:pt x="4617251" y="2870021"/>
                  <a:pt x="4569489" y="2822259"/>
                  <a:pt x="4569489" y="2763341"/>
                </a:cubicBezTo>
                <a:cubicBezTo>
                  <a:pt x="4569489" y="2704423"/>
                  <a:pt x="4617251" y="2656661"/>
                  <a:pt x="4676169" y="2656661"/>
                </a:cubicBezTo>
                <a:close/>
                <a:moveTo>
                  <a:pt x="1617042" y="2589226"/>
                </a:moveTo>
                <a:cubicBezTo>
                  <a:pt x="1675960" y="2589226"/>
                  <a:pt x="1723722" y="2636988"/>
                  <a:pt x="1723722" y="2695906"/>
                </a:cubicBezTo>
                <a:cubicBezTo>
                  <a:pt x="1723722" y="2749566"/>
                  <a:pt x="1684105" y="2793972"/>
                  <a:pt x="1632240" y="2799518"/>
                </a:cubicBezTo>
                <a:cubicBezTo>
                  <a:pt x="1632429" y="2799976"/>
                  <a:pt x="1632643" y="2800422"/>
                  <a:pt x="1632858" y="2800867"/>
                </a:cubicBezTo>
                <a:cubicBezTo>
                  <a:pt x="1626799" y="2804172"/>
                  <a:pt x="1620141" y="2804809"/>
                  <a:pt x="1613334" y="2804809"/>
                </a:cubicBezTo>
                <a:cubicBezTo>
                  <a:pt x="1554416" y="2804809"/>
                  <a:pt x="1506654" y="2757047"/>
                  <a:pt x="1506654" y="2698129"/>
                </a:cubicBezTo>
                <a:cubicBezTo>
                  <a:pt x="1506654" y="2672937"/>
                  <a:pt x="1515386" y="2649784"/>
                  <a:pt x="1532562" y="2633889"/>
                </a:cubicBezTo>
                <a:cubicBezTo>
                  <a:pt x="1535652" y="2626501"/>
                  <a:pt x="1540931" y="2620754"/>
                  <a:pt x="1547520" y="2616486"/>
                </a:cubicBezTo>
                <a:cubicBezTo>
                  <a:pt x="1547628" y="2616155"/>
                  <a:pt x="1547856" y="2615990"/>
                  <a:pt x="1548086" y="2615827"/>
                </a:cubicBezTo>
                <a:lnTo>
                  <a:pt x="1548183" y="2616039"/>
                </a:lnTo>
                <a:cubicBezTo>
                  <a:pt x="1566071" y="2598980"/>
                  <a:pt x="1590417" y="2589226"/>
                  <a:pt x="1617042" y="2589226"/>
                </a:cubicBezTo>
                <a:close/>
                <a:moveTo>
                  <a:pt x="4515253" y="2367675"/>
                </a:moveTo>
                <a:lnTo>
                  <a:pt x="4542959" y="2371787"/>
                </a:lnTo>
                <a:cubicBezTo>
                  <a:pt x="4555997" y="2384945"/>
                  <a:pt x="4575554" y="2404682"/>
                  <a:pt x="4582073" y="2424420"/>
                </a:cubicBezTo>
                <a:cubicBezTo>
                  <a:pt x="4588593" y="2437577"/>
                  <a:pt x="4588593" y="2450735"/>
                  <a:pt x="4601630" y="2470472"/>
                </a:cubicBezTo>
                <a:cubicBezTo>
                  <a:pt x="4608149" y="2483630"/>
                  <a:pt x="4614669" y="2490209"/>
                  <a:pt x="4621188" y="2516526"/>
                </a:cubicBezTo>
                <a:cubicBezTo>
                  <a:pt x="4627707" y="2536263"/>
                  <a:pt x="4634227" y="2549421"/>
                  <a:pt x="4647264" y="2562579"/>
                </a:cubicBezTo>
                <a:lnTo>
                  <a:pt x="4656263" y="2584373"/>
                </a:lnTo>
                <a:cubicBezTo>
                  <a:pt x="4634524" y="2585839"/>
                  <a:pt x="4614034" y="2592033"/>
                  <a:pt x="4596205" y="2603007"/>
                </a:cubicBezTo>
                <a:cubicBezTo>
                  <a:pt x="4582714" y="2584182"/>
                  <a:pt x="4569671" y="2564502"/>
                  <a:pt x="4562516" y="2542842"/>
                </a:cubicBezTo>
                <a:cubicBezTo>
                  <a:pt x="4555997" y="2529684"/>
                  <a:pt x="4562516" y="2503368"/>
                  <a:pt x="4555997" y="2483630"/>
                </a:cubicBezTo>
                <a:cubicBezTo>
                  <a:pt x="4549478" y="2470472"/>
                  <a:pt x="4536439" y="2450735"/>
                  <a:pt x="4529921" y="2430998"/>
                </a:cubicBezTo>
                <a:cubicBezTo>
                  <a:pt x="4523402" y="2424420"/>
                  <a:pt x="4490806" y="2391524"/>
                  <a:pt x="4497325" y="2378366"/>
                </a:cubicBezTo>
                <a:cubicBezTo>
                  <a:pt x="4497325" y="2368498"/>
                  <a:pt x="4505474" y="2366853"/>
                  <a:pt x="4515253" y="2367675"/>
                </a:cubicBezTo>
                <a:close/>
                <a:moveTo>
                  <a:pt x="4920455" y="2321621"/>
                </a:moveTo>
                <a:cubicBezTo>
                  <a:pt x="4927178" y="2321210"/>
                  <a:pt x="4934105" y="2322444"/>
                  <a:pt x="4940624" y="2325733"/>
                </a:cubicBezTo>
                <a:cubicBezTo>
                  <a:pt x="4953662" y="2345471"/>
                  <a:pt x="4953662" y="2371787"/>
                  <a:pt x="4966700" y="2391524"/>
                </a:cubicBezTo>
                <a:cubicBezTo>
                  <a:pt x="4979738" y="2424420"/>
                  <a:pt x="5005814" y="2424420"/>
                  <a:pt x="5038410" y="2424420"/>
                </a:cubicBezTo>
                <a:cubicBezTo>
                  <a:pt x="5071005" y="2424420"/>
                  <a:pt x="5090563" y="2424420"/>
                  <a:pt x="5116639" y="2450735"/>
                </a:cubicBezTo>
                <a:cubicBezTo>
                  <a:pt x="5129677" y="2463893"/>
                  <a:pt x="5142716" y="2483630"/>
                  <a:pt x="5168792" y="2483630"/>
                </a:cubicBezTo>
                <a:cubicBezTo>
                  <a:pt x="5178342" y="2488449"/>
                  <a:pt x="5191389" y="2489738"/>
                  <a:pt x="5205269" y="2493172"/>
                </a:cubicBezTo>
                <a:cubicBezTo>
                  <a:pt x="5212550" y="2557094"/>
                  <a:pt x="5214977" y="2621868"/>
                  <a:pt x="5214977" y="2687211"/>
                </a:cubicBezTo>
                <a:cubicBezTo>
                  <a:pt x="5214977" y="2843611"/>
                  <a:pt x="5201071" y="2996733"/>
                  <a:pt x="5173973" y="3145285"/>
                </a:cubicBezTo>
                <a:lnTo>
                  <a:pt x="4979683" y="2983744"/>
                </a:lnTo>
                <a:cubicBezTo>
                  <a:pt x="4979703" y="2983709"/>
                  <a:pt x="4979721" y="2983674"/>
                  <a:pt x="4979738" y="2983638"/>
                </a:cubicBezTo>
                <a:cubicBezTo>
                  <a:pt x="4979738" y="2970480"/>
                  <a:pt x="4992777" y="2944164"/>
                  <a:pt x="4986258" y="2931006"/>
                </a:cubicBezTo>
                <a:cubicBezTo>
                  <a:pt x="4979738" y="2917847"/>
                  <a:pt x="4966700" y="2924427"/>
                  <a:pt x="4960181" y="2931006"/>
                </a:cubicBezTo>
                <a:cubicBezTo>
                  <a:pt x="4950715" y="2940560"/>
                  <a:pt x="4944685" y="2943177"/>
                  <a:pt x="4934541" y="2946211"/>
                </a:cubicBezTo>
                <a:lnTo>
                  <a:pt x="4855832" y="2880769"/>
                </a:lnTo>
                <a:cubicBezTo>
                  <a:pt x="4860129" y="2879037"/>
                  <a:pt x="4864521" y="2878373"/>
                  <a:pt x="4868913" y="2878373"/>
                </a:cubicBezTo>
                <a:cubicBezTo>
                  <a:pt x="4888471" y="2871794"/>
                  <a:pt x="4908028" y="2878373"/>
                  <a:pt x="4927586" y="2871794"/>
                </a:cubicBezTo>
                <a:cubicBezTo>
                  <a:pt x="4934104" y="2865216"/>
                  <a:pt x="4934104" y="2845479"/>
                  <a:pt x="4947143" y="2838900"/>
                </a:cubicBezTo>
                <a:cubicBezTo>
                  <a:pt x="4960181" y="2832320"/>
                  <a:pt x="4979738" y="2845479"/>
                  <a:pt x="4992777" y="2825741"/>
                </a:cubicBezTo>
                <a:cubicBezTo>
                  <a:pt x="4999295" y="2819162"/>
                  <a:pt x="4992777" y="2799425"/>
                  <a:pt x="4999295" y="2792846"/>
                </a:cubicBezTo>
                <a:cubicBezTo>
                  <a:pt x="5005814" y="2766530"/>
                  <a:pt x="5044929" y="2759951"/>
                  <a:pt x="5064486" y="2746792"/>
                </a:cubicBezTo>
                <a:cubicBezTo>
                  <a:pt x="5077525" y="2746792"/>
                  <a:pt x="5090563" y="2733633"/>
                  <a:pt x="5103601" y="2733633"/>
                </a:cubicBezTo>
                <a:cubicBezTo>
                  <a:pt x="5116639" y="2727054"/>
                  <a:pt x="5136196" y="2720475"/>
                  <a:pt x="5149235" y="2713897"/>
                </a:cubicBezTo>
                <a:cubicBezTo>
                  <a:pt x="5168792" y="2700739"/>
                  <a:pt x="5175311" y="2667843"/>
                  <a:pt x="5175311" y="2648106"/>
                </a:cubicBezTo>
                <a:cubicBezTo>
                  <a:pt x="5181830" y="2621790"/>
                  <a:pt x="5188350" y="2595474"/>
                  <a:pt x="5175311" y="2569157"/>
                </a:cubicBezTo>
                <a:cubicBezTo>
                  <a:pt x="5162273" y="2542842"/>
                  <a:pt x="5136196" y="2542842"/>
                  <a:pt x="5123159" y="2523105"/>
                </a:cubicBezTo>
                <a:cubicBezTo>
                  <a:pt x="5110120" y="2509947"/>
                  <a:pt x="5110120" y="2496788"/>
                  <a:pt x="5090563" y="2503368"/>
                </a:cubicBezTo>
                <a:cubicBezTo>
                  <a:pt x="5071005" y="2503368"/>
                  <a:pt x="5077525" y="2542842"/>
                  <a:pt x="5051449" y="2549421"/>
                </a:cubicBezTo>
                <a:cubicBezTo>
                  <a:pt x="5025372" y="2562579"/>
                  <a:pt x="4979738" y="2529684"/>
                  <a:pt x="4960181" y="2516526"/>
                </a:cubicBezTo>
                <a:cubicBezTo>
                  <a:pt x="4947143" y="2503368"/>
                  <a:pt x="4940624" y="2490209"/>
                  <a:pt x="4934104" y="2477051"/>
                </a:cubicBezTo>
                <a:cubicBezTo>
                  <a:pt x="4934104" y="2463893"/>
                  <a:pt x="4934104" y="2450735"/>
                  <a:pt x="4934104" y="2437577"/>
                </a:cubicBezTo>
                <a:cubicBezTo>
                  <a:pt x="4927586" y="2417840"/>
                  <a:pt x="4914547" y="2404682"/>
                  <a:pt x="4901509" y="2391524"/>
                </a:cubicBezTo>
                <a:cubicBezTo>
                  <a:pt x="4888471" y="2384945"/>
                  <a:pt x="4888471" y="2371787"/>
                  <a:pt x="4881952" y="2358629"/>
                </a:cubicBezTo>
                <a:cubicBezTo>
                  <a:pt x="4881952" y="2338891"/>
                  <a:pt x="4900287" y="2322855"/>
                  <a:pt x="4920455" y="2321621"/>
                </a:cubicBezTo>
                <a:close/>
                <a:moveTo>
                  <a:pt x="1362188" y="2313278"/>
                </a:moveTo>
                <a:cubicBezTo>
                  <a:pt x="1387194" y="2313278"/>
                  <a:pt x="1408361" y="2317151"/>
                  <a:pt x="1427105" y="2333107"/>
                </a:cubicBezTo>
                <a:cubicBezTo>
                  <a:pt x="1457852" y="2407444"/>
                  <a:pt x="1488228" y="2478997"/>
                  <a:pt x="1518593" y="2548209"/>
                </a:cubicBezTo>
                <a:cubicBezTo>
                  <a:pt x="1507316" y="2551717"/>
                  <a:pt x="1498450" y="2558846"/>
                  <a:pt x="1490360" y="2566793"/>
                </a:cubicBezTo>
                <a:cubicBezTo>
                  <a:pt x="1485963" y="2565735"/>
                  <a:pt x="1481621" y="2565994"/>
                  <a:pt x="1478640" y="2569036"/>
                </a:cubicBezTo>
                <a:cubicBezTo>
                  <a:pt x="1465611" y="2569036"/>
                  <a:pt x="1459098" y="2569036"/>
                  <a:pt x="1459098" y="2575688"/>
                </a:cubicBezTo>
                <a:cubicBezTo>
                  <a:pt x="1450534" y="2588806"/>
                  <a:pt x="1461672" y="2590427"/>
                  <a:pt x="1472152" y="2589758"/>
                </a:cubicBezTo>
                <a:cubicBezTo>
                  <a:pt x="1446308" y="2618446"/>
                  <a:pt x="1432359" y="2656658"/>
                  <a:pt x="1432359" y="2698129"/>
                </a:cubicBezTo>
                <a:cubicBezTo>
                  <a:pt x="1432359" y="2778081"/>
                  <a:pt x="1484204" y="2845923"/>
                  <a:pt x="1556377" y="2869069"/>
                </a:cubicBezTo>
                <a:lnTo>
                  <a:pt x="1501687" y="3028094"/>
                </a:lnTo>
                <a:cubicBezTo>
                  <a:pt x="1493723" y="3026583"/>
                  <a:pt x="1485837" y="3023298"/>
                  <a:pt x="1479494" y="3016898"/>
                </a:cubicBezTo>
                <a:cubicBezTo>
                  <a:pt x="1472978" y="3003746"/>
                  <a:pt x="1472978" y="2984018"/>
                  <a:pt x="1472978" y="2970867"/>
                </a:cubicBezTo>
                <a:cubicBezTo>
                  <a:pt x="1466460" y="2957714"/>
                  <a:pt x="1459943" y="2951138"/>
                  <a:pt x="1453427" y="2937987"/>
                </a:cubicBezTo>
                <a:cubicBezTo>
                  <a:pt x="1446909" y="2931411"/>
                  <a:pt x="1446909" y="2911683"/>
                  <a:pt x="1446909" y="2898531"/>
                </a:cubicBezTo>
                <a:cubicBezTo>
                  <a:pt x="1446909" y="2872228"/>
                  <a:pt x="1453427" y="2852501"/>
                  <a:pt x="1440392" y="2826197"/>
                </a:cubicBezTo>
                <a:cubicBezTo>
                  <a:pt x="1433876" y="2819622"/>
                  <a:pt x="1427358" y="2806470"/>
                  <a:pt x="1420841" y="2806470"/>
                </a:cubicBezTo>
                <a:cubicBezTo>
                  <a:pt x="1401290" y="2799893"/>
                  <a:pt x="1388256" y="2806470"/>
                  <a:pt x="1375223" y="2806470"/>
                </a:cubicBezTo>
                <a:cubicBezTo>
                  <a:pt x="1362188" y="2813046"/>
                  <a:pt x="1349154" y="2813046"/>
                  <a:pt x="1336121" y="2813046"/>
                </a:cubicBezTo>
                <a:cubicBezTo>
                  <a:pt x="1323086" y="2813046"/>
                  <a:pt x="1310052" y="2806470"/>
                  <a:pt x="1316569" y="2793318"/>
                </a:cubicBezTo>
                <a:cubicBezTo>
                  <a:pt x="1329603" y="2780166"/>
                  <a:pt x="1342637" y="2767015"/>
                  <a:pt x="1342637" y="2753862"/>
                </a:cubicBezTo>
                <a:cubicBezTo>
                  <a:pt x="1349154" y="2740711"/>
                  <a:pt x="1342637" y="2740711"/>
                  <a:pt x="1336121" y="2727559"/>
                </a:cubicBezTo>
                <a:cubicBezTo>
                  <a:pt x="1336076" y="2727481"/>
                  <a:pt x="1329623" y="2714407"/>
                  <a:pt x="1336121" y="2714407"/>
                </a:cubicBezTo>
                <a:cubicBezTo>
                  <a:pt x="1336168" y="2714459"/>
                  <a:pt x="1342559" y="2720904"/>
                  <a:pt x="1342637" y="2720983"/>
                </a:cubicBezTo>
                <a:cubicBezTo>
                  <a:pt x="1349154" y="2720983"/>
                  <a:pt x="1355672" y="2720983"/>
                  <a:pt x="1362188" y="2720983"/>
                </a:cubicBezTo>
                <a:cubicBezTo>
                  <a:pt x="1362188" y="2714407"/>
                  <a:pt x="1355672" y="2701255"/>
                  <a:pt x="1362188" y="2694680"/>
                </a:cubicBezTo>
                <a:cubicBezTo>
                  <a:pt x="1362188" y="2688104"/>
                  <a:pt x="1362188" y="2674951"/>
                  <a:pt x="1368705" y="2668376"/>
                </a:cubicBezTo>
                <a:cubicBezTo>
                  <a:pt x="1368705" y="2655224"/>
                  <a:pt x="1375223" y="2642072"/>
                  <a:pt x="1368705" y="2628920"/>
                </a:cubicBezTo>
                <a:cubicBezTo>
                  <a:pt x="1362188" y="2622345"/>
                  <a:pt x="1349154" y="2615769"/>
                  <a:pt x="1342637" y="2615769"/>
                </a:cubicBezTo>
                <a:cubicBezTo>
                  <a:pt x="1323086" y="2615769"/>
                  <a:pt x="1303536" y="2628920"/>
                  <a:pt x="1290501" y="2642072"/>
                </a:cubicBezTo>
                <a:cubicBezTo>
                  <a:pt x="1277467" y="2655224"/>
                  <a:pt x="1270950" y="2674951"/>
                  <a:pt x="1264434" y="2688104"/>
                </a:cubicBezTo>
                <a:cubicBezTo>
                  <a:pt x="1251399" y="2707831"/>
                  <a:pt x="1218814" y="2714407"/>
                  <a:pt x="1199263" y="2720983"/>
                </a:cubicBezTo>
                <a:cubicBezTo>
                  <a:pt x="1186230" y="2720983"/>
                  <a:pt x="1173195" y="2727559"/>
                  <a:pt x="1160161" y="2727559"/>
                </a:cubicBezTo>
                <a:cubicBezTo>
                  <a:pt x="1147128" y="2720983"/>
                  <a:pt x="1147128" y="2701255"/>
                  <a:pt x="1140610" y="2688104"/>
                </a:cubicBezTo>
                <a:cubicBezTo>
                  <a:pt x="1134093" y="2681527"/>
                  <a:pt x="1127577" y="2668376"/>
                  <a:pt x="1121059" y="2661800"/>
                </a:cubicBezTo>
                <a:cubicBezTo>
                  <a:pt x="1101508" y="2642072"/>
                  <a:pt x="1094992" y="2602616"/>
                  <a:pt x="1094992" y="2576313"/>
                </a:cubicBezTo>
                <a:cubicBezTo>
                  <a:pt x="1094992" y="2556585"/>
                  <a:pt x="1094992" y="2536858"/>
                  <a:pt x="1101508" y="2523705"/>
                </a:cubicBezTo>
                <a:cubicBezTo>
                  <a:pt x="1101508" y="2510554"/>
                  <a:pt x="1108026" y="2503978"/>
                  <a:pt x="1108026" y="2490827"/>
                </a:cubicBezTo>
                <a:cubicBezTo>
                  <a:pt x="1108026" y="2477674"/>
                  <a:pt x="1108026" y="2464523"/>
                  <a:pt x="1108026" y="2444795"/>
                </a:cubicBezTo>
                <a:cubicBezTo>
                  <a:pt x="1114543" y="2425067"/>
                  <a:pt x="1121059" y="2411916"/>
                  <a:pt x="1134093" y="2392188"/>
                </a:cubicBezTo>
                <a:cubicBezTo>
                  <a:pt x="1134188" y="2392094"/>
                  <a:pt x="1140610" y="2385567"/>
                  <a:pt x="1140610" y="2379037"/>
                </a:cubicBezTo>
                <a:cubicBezTo>
                  <a:pt x="1147128" y="2372462"/>
                  <a:pt x="1166679" y="2365885"/>
                  <a:pt x="1173195" y="2359309"/>
                </a:cubicBezTo>
                <a:cubicBezTo>
                  <a:pt x="1192746" y="2352733"/>
                  <a:pt x="1218814" y="2333006"/>
                  <a:pt x="1238365" y="2339582"/>
                </a:cubicBezTo>
                <a:cubicBezTo>
                  <a:pt x="1264434" y="2339582"/>
                  <a:pt x="1283985" y="2365885"/>
                  <a:pt x="1310052" y="2359309"/>
                </a:cubicBezTo>
                <a:cubicBezTo>
                  <a:pt x="1323086" y="2352733"/>
                  <a:pt x="1316569" y="2339582"/>
                  <a:pt x="1316569" y="2333006"/>
                </a:cubicBezTo>
                <a:cubicBezTo>
                  <a:pt x="1323086" y="2319854"/>
                  <a:pt x="1349154" y="2319854"/>
                  <a:pt x="1362188" y="2313278"/>
                </a:cubicBezTo>
                <a:close/>
                <a:moveTo>
                  <a:pt x="3205841" y="1867153"/>
                </a:moveTo>
                <a:lnTo>
                  <a:pt x="3397286" y="1964191"/>
                </a:lnTo>
                <a:cubicBezTo>
                  <a:pt x="3387349" y="1974607"/>
                  <a:pt x="3383586" y="1985694"/>
                  <a:pt x="3389078" y="1996780"/>
                </a:cubicBezTo>
                <a:cubicBezTo>
                  <a:pt x="3389078" y="2023097"/>
                  <a:pt x="3402117" y="2055992"/>
                  <a:pt x="3421674" y="2069150"/>
                </a:cubicBezTo>
                <a:cubicBezTo>
                  <a:pt x="3434712" y="2069150"/>
                  <a:pt x="3447751" y="2075729"/>
                  <a:pt x="3454269" y="2075729"/>
                </a:cubicBezTo>
                <a:cubicBezTo>
                  <a:pt x="3467308" y="2088888"/>
                  <a:pt x="3480346" y="2095467"/>
                  <a:pt x="3499903" y="2095467"/>
                </a:cubicBezTo>
                <a:cubicBezTo>
                  <a:pt x="3512942" y="2095467"/>
                  <a:pt x="3519460" y="2088888"/>
                  <a:pt x="3532499" y="2088888"/>
                </a:cubicBezTo>
                <a:cubicBezTo>
                  <a:pt x="3545537" y="2088888"/>
                  <a:pt x="3552057" y="2102046"/>
                  <a:pt x="3565094" y="2095467"/>
                </a:cubicBezTo>
                <a:cubicBezTo>
                  <a:pt x="3578133" y="2095467"/>
                  <a:pt x="3584651" y="2088888"/>
                  <a:pt x="3591170" y="2075729"/>
                </a:cubicBezTo>
                <a:lnTo>
                  <a:pt x="3594690" y="2066849"/>
                </a:lnTo>
                <a:lnTo>
                  <a:pt x="3669022" y="2107375"/>
                </a:lnTo>
                <a:cubicBezTo>
                  <a:pt x="3660251" y="2109916"/>
                  <a:pt x="3652162" y="2115094"/>
                  <a:pt x="3643324" y="2121783"/>
                </a:cubicBezTo>
                <a:cubicBezTo>
                  <a:pt x="3610728" y="2141519"/>
                  <a:pt x="3591170" y="2161256"/>
                  <a:pt x="3558575" y="2148098"/>
                </a:cubicBezTo>
                <a:cubicBezTo>
                  <a:pt x="3539018" y="2141519"/>
                  <a:pt x="3539018" y="2148098"/>
                  <a:pt x="3519460" y="2148098"/>
                </a:cubicBezTo>
                <a:cubicBezTo>
                  <a:pt x="3506423" y="2148098"/>
                  <a:pt x="3499903" y="2128361"/>
                  <a:pt x="3486865" y="2128361"/>
                </a:cubicBezTo>
                <a:cubicBezTo>
                  <a:pt x="3447751" y="2134940"/>
                  <a:pt x="3467308" y="2167835"/>
                  <a:pt x="3460789" y="2187573"/>
                </a:cubicBezTo>
                <a:cubicBezTo>
                  <a:pt x="3458220" y="2195351"/>
                  <a:pt x="3451601" y="2200064"/>
                  <a:pt x="3443526" y="2203296"/>
                </a:cubicBezTo>
                <a:cubicBezTo>
                  <a:pt x="3365505" y="2086791"/>
                  <a:pt x="3286717" y="1974433"/>
                  <a:pt x="3205841" y="1867153"/>
                </a:cubicBezTo>
                <a:close/>
                <a:moveTo>
                  <a:pt x="3969279" y="1786252"/>
                </a:moveTo>
                <a:cubicBezTo>
                  <a:pt x="3982316" y="1792831"/>
                  <a:pt x="3988835" y="1799410"/>
                  <a:pt x="3995355" y="1805989"/>
                </a:cubicBezTo>
                <a:cubicBezTo>
                  <a:pt x="4001874" y="1819147"/>
                  <a:pt x="4008392" y="1832305"/>
                  <a:pt x="4021431" y="1838885"/>
                </a:cubicBezTo>
                <a:cubicBezTo>
                  <a:pt x="4034470" y="1858621"/>
                  <a:pt x="4054026" y="1871779"/>
                  <a:pt x="4073584" y="1878358"/>
                </a:cubicBezTo>
                <a:cubicBezTo>
                  <a:pt x="4086622" y="1884937"/>
                  <a:pt x="4106180" y="1891516"/>
                  <a:pt x="4119217" y="1898095"/>
                </a:cubicBezTo>
                <a:cubicBezTo>
                  <a:pt x="4125737" y="1904674"/>
                  <a:pt x="4132256" y="1911253"/>
                  <a:pt x="4138775" y="1924412"/>
                </a:cubicBezTo>
                <a:cubicBezTo>
                  <a:pt x="4138775" y="1937570"/>
                  <a:pt x="4138775" y="1950728"/>
                  <a:pt x="4138775" y="1970465"/>
                </a:cubicBezTo>
                <a:cubicBezTo>
                  <a:pt x="4145294" y="1983623"/>
                  <a:pt x="4151813" y="1996780"/>
                  <a:pt x="4164851" y="2009939"/>
                </a:cubicBezTo>
                <a:cubicBezTo>
                  <a:pt x="4171371" y="2016518"/>
                  <a:pt x="4171371" y="2016518"/>
                  <a:pt x="4177889" y="2023097"/>
                </a:cubicBezTo>
                <a:cubicBezTo>
                  <a:pt x="4184408" y="2029676"/>
                  <a:pt x="4184408" y="2029676"/>
                  <a:pt x="4190928" y="2036255"/>
                </a:cubicBezTo>
                <a:cubicBezTo>
                  <a:pt x="4197447" y="2042834"/>
                  <a:pt x="4217004" y="2042834"/>
                  <a:pt x="4217004" y="2049413"/>
                </a:cubicBezTo>
                <a:cubicBezTo>
                  <a:pt x="4223516" y="2062553"/>
                  <a:pt x="4204024" y="2056011"/>
                  <a:pt x="4203966" y="2055992"/>
                </a:cubicBezTo>
                <a:cubicBezTo>
                  <a:pt x="4190928" y="2055992"/>
                  <a:pt x="4190928" y="2069150"/>
                  <a:pt x="4197447" y="2075729"/>
                </a:cubicBezTo>
                <a:cubicBezTo>
                  <a:pt x="4197447" y="2088888"/>
                  <a:pt x="4210486" y="2095467"/>
                  <a:pt x="4223523" y="2095467"/>
                </a:cubicBezTo>
                <a:cubicBezTo>
                  <a:pt x="4236562" y="2095467"/>
                  <a:pt x="4236562" y="2088888"/>
                  <a:pt x="4236562" y="2082308"/>
                </a:cubicBezTo>
                <a:cubicBezTo>
                  <a:pt x="4236562" y="2062571"/>
                  <a:pt x="4243080" y="2062571"/>
                  <a:pt x="4256119" y="2062571"/>
                </a:cubicBezTo>
                <a:cubicBezTo>
                  <a:pt x="4262638" y="2062571"/>
                  <a:pt x="4269157" y="2049413"/>
                  <a:pt x="4262638" y="2036255"/>
                </a:cubicBezTo>
                <a:cubicBezTo>
                  <a:pt x="4262638" y="2029676"/>
                  <a:pt x="4256119" y="2023097"/>
                  <a:pt x="4249599" y="2016518"/>
                </a:cubicBezTo>
                <a:cubicBezTo>
                  <a:pt x="4243080" y="2009939"/>
                  <a:pt x="4236562" y="2003360"/>
                  <a:pt x="4236562" y="1990201"/>
                </a:cubicBezTo>
                <a:cubicBezTo>
                  <a:pt x="4243080" y="1983623"/>
                  <a:pt x="4256119" y="1983623"/>
                  <a:pt x="4262638" y="1983623"/>
                </a:cubicBezTo>
                <a:cubicBezTo>
                  <a:pt x="4269157" y="1977044"/>
                  <a:pt x="4269157" y="1977044"/>
                  <a:pt x="4275675" y="1977044"/>
                </a:cubicBezTo>
                <a:cubicBezTo>
                  <a:pt x="4275675" y="1970465"/>
                  <a:pt x="4275675" y="1963886"/>
                  <a:pt x="4275675" y="1957307"/>
                </a:cubicBezTo>
                <a:cubicBezTo>
                  <a:pt x="4282195" y="1950728"/>
                  <a:pt x="4288714" y="1950728"/>
                  <a:pt x="4295233" y="1950728"/>
                </a:cubicBezTo>
                <a:cubicBezTo>
                  <a:pt x="4301753" y="1950728"/>
                  <a:pt x="4301753" y="1950728"/>
                  <a:pt x="4308271" y="1950728"/>
                </a:cubicBezTo>
                <a:cubicBezTo>
                  <a:pt x="4321310" y="1957307"/>
                  <a:pt x="4321310" y="1957307"/>
                  <a:pt x="4327829" y="1970465"/>
                </a:cubicBezTo>
                <a:cubicBezTo>
                  <a:pt x="4334348" y="1983623"/>
                  <a:pt x="4340866" y="1996780"/>
                  <a:pt x="4340866" y="2009939"/>
                </a:cubicBezTo>
                <a:cubicBezTo>
                  <a:pt x="4340866" y="2036255"/>
                  <a:pt x="4334348" y="2055992"/>
                  <a:pt x="4353905" y="2082308"/>
                </a:cubicBezTo>
                <a:cubicBezTo>
                  <a:pt x="4360424" y="2088888"/>
                  <a:pt x="4373462" y="2088888"/>
                  <a:pt x="4379981" y="2095467"/>
                </a:cubicBezTo>
                <a:cubicBezTo>
                  <a:pt x="4386500" y="2102046"/>
                  <a:pt x="4393020" y="2121783"/>
                  <a:pt x="4406057" y="2128361"/>
                </a:cubicBezTo>
                <a:cubicBezTo>
                  <a:pt x="4425615" y="2141519"/>
                  <a:pt x="4432135" y="2115204"/>
                  <a:pt x="4451691" y="2115204"/>
                </a:cubicBezTo>
                <a:cubicBezTo>
                  <a:pt x="4471248" y="2102046"/>
                  <a:pt x="4477768" y="2121783"/>
                  <a:pt x="4490806" y="2128361"/>
                </a:cubicBezTo>
                <a:cubicBezTo>
                  <a:pt x="4510363" y="2134940"/>
                  <a:pt x="4542959" y="2128361"/>
                  <a:pt x="4549478" y="2121783"/>
                </a:cubicBezTo>
                <a:cubicBezTo>
                  <a:pt x="4555997" y="2115204"/>
                  <a:pt x="4569036" y="2088888"/>
                  <a:pt x="4582073" y="2108625"/>
                </a:cubicBezTo>
                <a:cubicBezTo>
                  <a:pt x="4608149" y="2134940"/>
                  <a:pt x="4549478" y="2187573"/>
                  <a:pt x="4555997" y="2220468"/>
                </a:cubicBezTo>
                <a:cubicBezTo>
                  <a:pt x="4555997" y="2233627"/>
                  <a:pt x="4569036" y="2253365"/>
                  <a:pt x="4549478" y="2266523"/>
                </a:cubicBezTo>
                <a:cubicBezTo>
                  <a:pt x="4529921" y="2273102"/>
                  <a:pt x="4503845" y="2266523"/>
                  <a:pt x="4484287" y="2273102"/>
                </a:cubicBezTo>
                <a:cubicBezTo>
                  <a:pt x="4471248" y="2273102"/>
                  <a:pt x="4458211" y="2279681"/>
                  <a:pt x="4445172" y="2286259"/>
                </a:cubicBezTo>
                <a:cubicBezTo>
                  <a:pt x="4425615" y="2299417"/>
                  <a:pt x="4412577" y="2292838"/>
                  <a:pt x="4393020" y="2286259"/>
                </a:cubicBezTo>
                <a:cubicBezTo>
                  <a:pt x="4386500" y="2279681"/>
                  <a:pt x="4379981" y="2279681"/>
                  <a:pt x="4373462" y="2279681"/>
                </a:cubicBezTo>
                <a:cubicBezTo>
                  <a:pt x="4366944" y="2279681"/>
                  <a:pt x="4366944" y="2286259"/>
                  <a:pt x="4360424" y="2286259"/>
                </a:cubicBezTo>
                <a:cubicBezTo>
                  <a:pt x="4353905" y="2292838"/>
                  <a:pt x="4353905" y="2286259"/>
                  <a:pt x="4340866" y="2286259"/>
                </a:cubicBezTo>
                <a:cubicBezTo>
                  <a:pt x="4314790" y="2286259"/>
                  <a:pt x="4288714" y="2292838"/>
                  <a:pt x="4262638" y="2273102"/>
                </a:cubicBezTo>
                <a:cubicBezTo>
                  <a:pt x="4243080" y="2253365"/>
                  <a:pt x="4223523" y="2233627"/>
                  <a:pt x="4197447" y="2233627"/>
                </a:cubicBezTo>
                <a:cubicBezTo>
                  <a:pt x="4177889" y="2240206"/>
                  <a:pt x="4158332" y="2246785"/>
                  <a:pt x="4151813" y="2273102"/>
                </a:cubicBezTo>
                <a:cubicBezTo>
                  <a:pt x="4151813" y="2286259"/>
                  <a:pt x="4158332" y="2305996"/>
                  <a:pt x="4138775" y="2312575"/>
                </a:cubicBezTo>
                <a:cubicBezTo>
                  <a:pt x="4119217" y="2325733"/>
                  <a:pt x="4060546" y="2305996"/>
                  <a:pt x="4047507" y="2286259"/>
                </a:cubicBezTo>
                <a:cubicBezTo>
                  <a:pt x="4027950" y="2266523"/>
                  <a:pt x="4008392" y="2253365"/>
                  <a:pt x="3975798" y="2246785"/>
                </a:cubicBezTo>
                <a:cubicBezTo>
                  <a:pt x="3949721" y="2240206"/>
                  <a:pt x="3917125" y="2227047"/>
                  <a:pt x="3904088" y="2200731"/>
                </a:cubicBezTo>
                <a:cubicBezTo>
                  <a:pt x="3891049" y="2167835"/>
                  <a:pt x="3936683" y="2108625"/>
                  <a:pt x="3897568" y="2082308"/>
                </a:cubicBezTo>
                <a:cubicBezTo>
                  <a:pt x="3871492" y="2075729"/>
                  <a:pt x="3838897" y="2075729"/>
                  <a:pt x="3819339" y="2088888"/>
                </a:cubicBezTo>
                <a:cubicBezTo>
                  <a:pt x="3791156" y="2094577"/>
                  <a:pt x="3762972" y="2100265"/>
                  <a:pt x="3734942" y="2095918"/>
                </a:cubicBezTo>
                <a:lnTo>
                  <a:pt x="3629942" y="2039026"/>
                </a:lnTo>
                <a:cubicBezTo>
                  <a:pt x="3634400" y="2034399"/>
                  <a:pt x="3636805" y="2028748"/>
                  <a:pt x="3636805" y="2023097"/>
                </a:cubicBezTo>
                <a:cubicBezTo>
                  <a:pt x="3643324" y="2009939"/>
                  <a:pt x="3636805" y="1996780"/>
                  <a:pt x="3643324" y="1977044"/>
                </a:cubicBezTo>
                <a:cubicBezTo>
                  <a:pt x="3656361" y="1963886"/>
                  <a:pt x="3662881" y="1937570"/>
                  <a:pt x="3682439" y="1930991"/>
                </a:cubicBezTo>
                <a:cubicBezTo>
                  <a:pt x="3688957" y="1924412"/>
                  <a:pt x="3715033" y="1917832"/>
                  <a:pt x="3721552" y="1911253"/>
                </a:cubicBezTo>
                <a:cubicBezTo>
                  <a:pt x="3728072" y="1891516"/>
                  <a:pt x="3715033" y="1871779"/>
                  <a:pt x="3728072" y="1858621"/>
                </a:cubicBezTo>
                <a:cubicBezTo>
                  <a:pt x="3734591" y="1852042"/>
                  <a:pt x="3747630" y="1852042"/>
                  <a:pt x="3760667" y="1852042"/>
                </a:cubicBezTo>
                <a:cubicBezTo>
                  <a:pt x="3767186" y="1852042"/>
                  <a:pt x="3780225" y="1858621"/>
                  <a:pt x="3793263" y="1858621"/>
                </a:cubicBezTo>
                <a:cubicBezTo>
                  <a:pt x="3799782" y="1865200"/>
                  <a:pt x="3806301" y="1858621"/>
                  <a:pt x="3819339" y="1852042"/>
                </a:cubicBezTo>
                <a:cubicBezTo>
                  <a:pt x="3825858" y="1845464"/>
                  <a:pt x="3838897" y="1832305"/>
                  <a:pt x="3845416" y="1825726"/>
                </a:cubicBezTo>
                <a:cubicBezTo>
                  <a:pt x="3851934" y="1819147"/>
                  <a:pt x="3858454" y="1819147"/>
                  <a:pt x="3871492" y="1819147"/>
                </a:cubicBezTo>
                <a:cubicBezTo>
                  <a:pt x="3891049" y="1819147"/>
                  <a:pt x="3904088" y="1838885"/>
                  <a:pt x="3910607" y="1852042"/>
                </a:cubicBezTo>
                <a:cubicBezTo>
                  <a:pt x="3910607" y="1865200"/>
                  <a:pt x="3917125" y="1871779"/>
                  <a:pt x="3923645" y="1884937"/>
                </a:cubicBezTo>
                <a:cubicBezTo>
                  <a:pt x="3923645" y="1891516"/>
                  <a:pt x="3930164" y="1898095"/>
                  <a:pt x="3936683" y="1904674"/>
                </a:cubicBezTo>
                <a:cubicBezTo>
                  <a:pt x="3949721" y="1917832"/>
                  <a:pt x="3969279" y="1930991"/>
                  <a:pt x="3982316" y="1937570"/>
                </a:cubicBezTo>
                <a:cubicBezTo>
                  <a:pt x="4008392" y="1944149"/>
                  <a:pt x="4021431" y="1950728"/>
                  <a:pt x="4034470" y="1977044"/>
                </a:cubicBezTo>
                <a:cubicBezTo>
                  <a:pt x="4040989" y="1990201"/>
                  <a:pt x="4047507" y="2003360"/>
                  <a:pt x="4047507" y="2023097"/>
                </a:cubicBezTo>
                <a:cubicBezTo>
                  <a:pt x="4047481" y="2023126"/>
                  <a:pt x="4040989" y="2029691"/>
                  <a:pt x="4040989" y="2036255"/>
                </a:cubicBezTo>
                <a:cubicBezTo>
                  <a:pt x="4040989" y="2042799"/>
                  <a:pt x="4040989" y="2049341"/>
                  <a:pt x="4040989" y="2049413"/>
                </a:cubicBezTo>
                <a:cubicBezTo>
                  <a:pt x="4034470" y="2055992"/>
                  <a:pt x="4027950" y="2055992"/>
                  <a:pt x="4021431" y="2055992"/>
                </a:cubicBezTo>
                <a:cubicBezTo>
                  <a:pt x="4008392" y="2055992"/>
                  <a:pt x="4001874" y="2049413"/>
                  <a:pt x="3988835" y="2049413"/>
                </a:cubicBezTo>
                <a:cubicBezTo>
                  <a:pt x="3969279" y="2055992"/>
                  <a:pt x="3969279" y="2069150"/>
                  <a:pt x="3982316" y="2082308"/>
                </a:cubicBezTo>
                <a:cubicBezTo>
                  <a:pt x="3988835" y="2088888"/>
                  <a:pt x="3995355" y="2088888"/>
                  <a:pt x="4001874" y="2088888"/>
                </a:cubicBezTo>
                <a:cubicBezTo>
                  <a:pt x="4008392" y="2095467"/>
                  <a:pt x="4014912" y="2095467"/>
                  <a:pt x="4021431" y="2088888"/>
                </a:cubicBezTo>
                <a:cubicBezTo>
                  <a:pt x="4027950" y="2082308"/>
                  <a:pt x="4027950" y="2075729"/>
                  <a:pt x="4034470" y="2069150"/>
                </a:cubicBezTo>
                <a:cubicBezTo>
                  <a:pt x="4040989" y="2062571"/>
                  <a:pt x="4047507" y="2062571"/>
                  <a:pt x="4054026" y="2055992"/>
                </a:cubicBezTo>
                <a:cubicBezTo>
                  <a:pt x="4054026" y="2055966"/>
                  <a:pt x="4054026" y="2049444"/>
                  <a:pt x="4054026" y="2049413"/>
                </a:cubicBezTo>
                <a:cubicBezTo>
                  <a:pt x="4060546" y="2042834"/>
                  <a:pt x="4060546" y="2042834"/>
                  <a:pt x="4067065" y="2036255"/>
                </a:cubicBezTo>
                <a:cubicBezTo>
                  <a:pt x="4067124" y="2036200"/>
                  <a:pt x="4073584" y="2029656"/>
                  <a:pt x="4073584" y="2023097"/>
                </a:cubicBezTo>
                <a:cubicBezTo>
                  <a:pt x="4080103" y="2009939"/>
                  <a:pt x="4080103" y="2009939"/>
                  <a:pt x="4073584" y="1996780"/>
                </a:cubicBezTo>
                <a:cubicBezTo>
                  <a:pt x="4067065" y="1990201"/>
                  <a:pt x="4067065" y="1977044"/>
                  <a:pt x="4073584" y="1970465"/>
                </a:cubicBezTo>
                <a:cubicBezTo>
                  <a:pt x="4080103" y="1957307"/>
                  <a:pt x="4099661" y="1983623"/>
                  <a:pt x="4106180" y="1977044"/>
                </a:cubicBezTo>
                <a:cubicBezTo>
                  <a:pt x="4119217" y="1970465"/>
                  <a:pt x="4093141" y="1950728"/>
                  <a:pt x="4086622" y="1944149"/>
                </a:cubicBezTo>
                <a:cubicBezTo>
                  <a:pt x="4080103" y="1944149"/>
                  <a:pt x="4073584" y="1944149"/>
                  <a:pt x="4060546" y="1937570"/>
                </a:cubicBezTo>
                <a:cubicBezTo>
                  <a:pt x="4054026" y="1930991"/>
                  <a:pt x="4054026" y="1924412"/>
                  <a:pt x="4047507" y="1917832"/>
                </a:cubicBezTo>
                <a:cubicBezTo>
                  <a:pt x="4027950" y="1904674"/>
                  <a:pt x="4008392" y="1898095"/>
                  <a:pt x="3995355" y="1884937"/>
                </a:cubicBezTo>
                <a:cubicBezTo>
                  <a:pt x="3988835" y="1871779"/>
                  <a:pt x="3982316" y="1865200"/>
                  <a:pt x="3975798" y="1852042"/>
                </a:cubicBezTo>
                <a:cubicBezTo>
                  <a:pt x="3969279" y="1838885"/>
                  <a:pt x="3962759" y="1832305"/>
                  <a:pt x="3956240" y="1825726"/>
                </a:cubicBezTo>
                <a:cubicBezTo>
                  <a:pt x="3949721" y="1805989"/>
                  <a:pt x="3949721" y="1786252"/>
                  <a:pt x="3969279" y="1786252"/>
                </a:cubicBezTo>
                <a:close/>
                <a:moveTo>
                  <a:pt x="410146" y="1579357"/>
                </a:moveTo>
                <a:cubicBezTo>
                  <a:pt x="424264" y="1582970"/>
                  <a:pt x="437263" y="1590915"/>
                  <a:pt x="443292" y="1603081"/>
                </a:cubicBezTo>
                <a:cubicBezTo>
                  <a:pt x="449809" y="1616233"/>
                  <a:pt x="443292" y="1642537"/>
                  <a:pt x="430259" y="1649113"/>
                </a:cubicBezTo>
                <a:cubicBezTo>
                  <a:pt x="417224" y="1655688"/>
                  <a:pt x="397673" y="1649113"/>
                  <a:pt x="384639" y="1649113"/>
                </a:cubicBezTo>
                <a:cubicBezTo>
                  <a:pt x="365088" y="1655688"/>
                  <a:pt x="365088" y="1681992"/>
                  <a:pt x="365088" y="1695144"/>
                </a:cubicBezTo>
                <a:cubicBezTo>
                  <a:pt x="365088" y="1721448"/>
                  <a:pt x="384639" y="1741175"/>
                  <a:pt x="404190" y="1754327"/>
                </a:cubicBezTo>
                <a:cubicBezTo>
                  <a:pt x="417224" y="1767479"/>
                  <a:pt x="423741" y="1787207"/>
                  <a:pt x="423741" y="1800359"/>
                </a:cubicBezTo>
                <a:cubicBezTo>
                  <a:pt x="430258" y="1839814"/>
                  <a:pt x="423741" y="1879269"/>
                  <a:pt x="417224" y="1918724"/>
                </a:cubicBezTo>
                <a:cubicBezTo>
                  <a:pt x="417224" y="1938451"/>
                  <a:pt x="417224" y="1958179"/>
                  <a:pt x="417224" y="1977906"/>
                </a:cubicBezTo>
                <a:cubicBezTo>
                  <a:pt x="430258" y="2004210"/>
                  <a:pt x="443292" y="2030514"/>
                  <a:pt x="449810" y="2063394"/>
                </a:cubicBezTo>
                <a:cubicBezTo>
                  <a:pt x="456326" y="2076545"/>
                  <a:pt x="462843" y="2089697"/>
                  <a:pt x="469360" y="2109425"/>
                </a:cubicBezTo>
                <a:cubicBezTo>
                  <a:pt x="475877" y="2122577"/>
                  <a:pt x="482394" y="2142305"/>
                  <a:pt x="488911" y="2155456"/>
                </a:cubicBezTo>
                <a:cubicBezTo>
                  <a:pt x="501945" y="2175183"/>
                  <a:pt x="521496" y="2201487"/>
                  <a:pt x="541047" y="2214639"/>
                </a:cubicBezTo>
                <a:cubicBezTo>
                  <a:pt x="560598" y="2234367"/>
                  <a:pt x="586666" y="2240943"/>
                  <a:pt x="606217" y="2267247"/>
                </a:cubicBezTo>
                <a:cubicBezTo>
                  <a:pt x="612734" y="2280398"/>
                  <a:pt x="619251" y="2300127"/>
                  <a:pt x="625768" y="2313278"/>
                </a:cubicBezTo>
                <a:cubicBezTo>
                  <a:pt x="638802" y="2333006"/>
                  <a:pt x="651836" y="2346158"/>
                  <a:pt x="658353" y="2365885"/>
                </a:cubicBezTo>
                <a:cubicBezTo>
                  <a:pt x="671387" y="2379037"/>
                  <a:pt x="658353" y="2392188"/>
                  <a:pt x="658353" y="2405339"/>
                </a:cubicBezTo>
                <a:cubicBezTo>
                  <a:pt x="651836" y="2425067"/>
                  <a:pt x="677904" y="2438219"/>
                  <a:pt x="684421" y="2444795"/>
                </a:cubicBezTo>
                <a:cubicBezTo>
                  <a:pt x="697455" y="2457947"/>
                  <a:pt x="710489" y="2471099"/>
                  <a:pt x="717006" y="2484250"/>
                </a:cubicBezTo>
                <a:cubicBezTo>
                  <a:pt x="730040" y="2497403"/>
                  <a:pt x="736557" y="2517130"/>
                  <a:pt x="743074" y="2536858"/>
                </a:cubicBezTo>
                <a:cubicBezTo>
                  <a:pt x="743074" y="2543434"/>
                  <a:pt x="749591" y="2556585"/>
                  <a:pt x="762625" y="2556585"/>
                </a:cubicBezTo>
                <a:cubicBezTo>
                  <a:pt x="775658" y="2556585"/>
                  <a:pt x="775658" y="2543434"/>
                  <a:pt x="775658" y="2536858"/>
                </a:cubicBezTo>
                <a:cubicBezTo>
                  <a:pt x="775658" y="2530282"/>
                  <a:pt x="769142" y="2517130"/>
                  <a:pt x="762625" y="2510554"/>
                </a:cubicBezTo>
                <a:cubicBezTo>
                  <a:pt x="756108" y="2503978"/>
                  <a:pt x="749591" y="2490827"/>
                  <a:pt x="743074" y="2477674"/>
                </a:cubicBezTo>
                <a:cubicBezTo>
                  <a:pt x="736557" y="2471099"/>
                  <a:pt x="730040" y="2464523"/>
                  <a:pt x="723523" y="2451371"/>
                </a:cubicBezTo>
                <a:cubicBezTo>
                  <a:pt x="710489" y="2438219"/>
                  <a:pt x="703972" y="2425067"/>
                  <a:pt x="697455" y="2405339"/>
                </a:cubicBezTo>
                <a:cubicBezTo>
                  <a:pt x="690938" y="2385613"/>
                  <a:pt x="677904" y="2372462"/>
                  <a:pt x="677904" y="2352733"/>
                </a:cubicBezTo>
                <a:cubicBezTo>
                  <a:pt x="671387" y="2339582"/>
                  <a:pt x="671387" y="2326429"/>
                  <a:pt x="671387" y="2306702"/>
                </a:cubicBezTo>
                <a:cubicBezTo>
                  <a:pt x="671387" y="2286974"/>
                  <a:pt x="690938" y="2280398"/>
                  <a:pt x="710489" y="2293551"/>
                </a:cubicBezTo>
                <a:cubicBezTo>
                  <a:pt x="723523" y="2306702"/>
                  <a:pt x="730040" y="2326429"/>
                  <a:pt x="736557" y="2339582"/>
                </a:cubicBezTo>
                <a:cubicBezTo>
                  <a:pt x="749591" y="2352733"/>
                  <a:pt x="762625" y="2372462"/>
                  <a:pt x="775658" y="2392188"/>
                </a:cubicBezTo>
                <a:cubicBezTo>
                  <a:pt x="801727" y="2438219"/>
                  <a:pt x="821278" y="2484250"/>
                  <a:pt x="847346" y="2530282"/>
                </a:cubicBezTo>
                <a:cubicBezTo>
                  <a:pt x="853862" y="2536858"/>
                  <a:pt x="866897" y="2550009"/>
                  <a:pt x="873414" y="2556585"/>
                </a:cubicBezTo>
                <a:cubicBezTo>
                  <a:pt x="879931" y="2569738"/>
                  <a:pt x="879931" y="2569738"/>
                  <a:pt x="886448" y="2582889"/>
                </a:cubicBezTo>
                <a:cubicBezTo>
                  <a:pt x="892964" y="2596041"/>
                  <a:pt x="899482" y="2602616"/>
                  <a:pt x="899482" y="2615769"/>
                </a:cubicBezTo>
                <a:cubicBezTo>
                  <a:pt x="905999" y="2635496"/>
                  <a:pt x="899482" y="2655224"/>
                  <a:pt x="899482" y="2674951"/>
                </a:cubicBezTo>
                <a:cubicBezTo>
                  <a:pt x="905999" y="2688104"/>
                  <a:pt x="912515" y="2714407"/>
                  <a:pt x="925550" y="2727559"/>
                </a:cubicBezTo>
                <a:cubicBezTo>
                  <a:pt x="938584" y="2740711"/>
                  <a:pt x="951617" y="2740711"/>
                  <a:pt x="971168" y="2747287"/>
                </a:cubicBezTo>
                <a:cubicBezTo>
                  <a:pt x="977686" y="2753862"/>
                  <a:pt x="984202" y="2767015"/>
                  <a:pt x="997237" y="2767015"/>
                </a:cubicBezTo>
                <a:cubicBezTo>
                  <a:pt x="1003753" y="2773591"/>
                  <a:pt x="1016788" y="2767015"/>
                  <a:pt x="1023304" y="2773591"/>
                </a:cubicBezTo>
                <a:cubicBezTo>
                  <a:pt x="1029822" y="2780166"/>
                  <a:pt x="1029822" y="2786742"/>
                  <a:pt x="1036339" y="2786742"/>
                </a:cubicBezTo>
                <a:cubicBezTo>
                  <a:pt x="1049373" y="2799893"/>
                  <a:pt x="1055890" y="2813046"/>
                  <a:pt x="1075441" y="2819622"/>
                </a:cubicBezTo>
                <a:cubicBezTo>
                  <a:pt x="1094992" y="2826197"/>
                  <a:pt x="1127577" y="2826197"/>
                  <a:pt x="1147128" y="2819622"/>
                </a:cubicBezTo>
                <a:cubicBezTo>
                  <a:pt x="1166679" y="2813046"/>
                  <a:pt x="1186230" y="2806470"/>
                  <a:pt x="1205781" y="2813046"/>
                </a:cubicBezTo>
                <a:cubicBezTo>
                  <a:pt x="1218814" y="2819622"/>
                  <a:pt x="1225332" y="2832773"/>
                  <a:pt x="1238365" y="2839349"/>
                </a:cubicBezTo>
                <a:cubicBezTo>
                  <a:pt x="1257916" y="2852501"/>
                  <a:pt x="1264434" y="2878803"/>
                  <a:pt x="1283985" y="2885380"/>
                </a:cubicBezTo>
                <a:cubicBezTo>
                  <a:pt x="1290501" y="2891956"/>
                  <a:pt x="1297018" y="2891956"/>
                  <a:pt x="1303536" y="2891956"/>
                </a:cubicBezTo>
                <a:cubicBezTo>
                  <a:pt x="1329603" y="2898531"/>
                  <a:pt x="1342637" y="2905107"/>
                  <a:pt x="1355672" y="2918259"/>
                </a:cubicBezTo>
                <a:cubicBezTo>
                  <a:pt x="1381739" y="2937987"/>
                  <a:pt x="1375223" y="2977442"/>
                  <a:pt x="1388256" y="2997170"/>
                </a:cubicBezTo>
                <a:cubicBezTo>
                  <a:pt x="1401290" y="3010322"/>
                  <a:pt x="1414325" y="3010322"/>
                  <a:pt x="1427358" y="3016898"/>
                </a:cubicBezTo>
                <a:cubicBezTo>
                  <a:pt x="1440392" y="3023473"/>
                  <a:pt x="1440392" y="3043202"/>
                  <a:pt x="1459943" y="3049777"/>
                </a:cubicBezTo>
                <a:cubicBezTo>
                  <a:pt x="1466770" y="3056665"/>
                  <a:pt x="1478960" y="3058142"/>
                  <a:pt x="1491811" y="3056810"/>
                </a:cubicBezTo>
                <a:cubicBezTo>
                  <a:pt x="1426327" y="3270386"/>
                  <a:pt x="1381963" y="3510108"/>
                  <a:pt x="1357836" y="3753401"/>
                </a:cubicBezTo>
                <a:cubicBezTo>
                  <a:pt x="1117675" y="3775787"/>
                  <a:pt x="878695" y="3783528"/>
                  <a:pt x="637311" y="3793448"/>
                </a:cubicBezTo>
                <a:cubicBezTo>
                  <a:pt x="618234" y="3714625"/>
                  <a:pt x="547078" y="3656345"/>
                  <a:pt x="462310" y="3656345"/>
                </a:cubicBezTo>
                <a:cubicBezTo>
                  <a:pt x="419997" y="3656345"/>
                  <a:pt x="381076" y="3670866"/>
                  <a:pt x="351902" y="3696785"/>
                </a:cubicBezTo>
                <a:cubicBezTo>
                  <a:pt x="218267" y="3387537"/>
                  <a:pt x="145086" y="3045999"/>
                  <a:pt x="145086" y="2687211"/>
                </a:cubicBezTo>
                <a:cubicBezTo>
                  <a:pt x="145086" y="2290103"/>
                  <a:pt x="234735" y="1914126"/>
                  <a:pt x="397422" y="1580084"/>
                </a:cubicBezTo>
                <a:cubicBezTo>
                  <a:pt x="401797" y="1577616"/>
                  <a:pt x="406020" y="1578301"/>
                  <a:pt x="410146" y="1579357"/>
                </a:cubicBezTo>
                <a:close/>
                <a:moveTo>
                  <a:pt x="2361829" y="1500921"/>
                </a:moveTo>
                <a:cubicBezTo>
                  <a:pt x="2617943" y="1597474"/>
                  <a:pt x="2874306" y="1707071"/>
                  <a:pt x="3120312" y="1825613"/>
                </a:cubicBezTo>
                <a:cubicBezTo>
                  <a:pt x="3225381" y="1963374"/>
                  <a:pt x="3319732" y="2097659"/>
                  <a:pt x="3407681" y="2222306"/>
                </a:cubicBezTo>
                <a:cubicBezTo>
                  <a:pt x="3382328" y="2248433"/>
                  <a:pt x="3376041" y="2293428"/>
                  <a:pt x="3376041" y="2325733"/>
                </a:cubicBezTo>
                <a:cubicBezTo>
                  <a:pt x="3376041" y="2358629"/>
                  <a:pt x="3363002" y="2384945"/>
                  <a:pt x="3343445" y="2404682"/>
                </a:cubicBezTo>
                <a:cubicBezTo>
                  <a:pt x="3310850" y="2430998"/>
                  <a:pt x="3284774" y="2437577"/>
                  <a:pt x="3271735" y="2470472"/>
                </a:cubicBezTo>
                <a:cubicBezTo>
                  <a:pt x="3258696" y="2496788"/>
                  <a:pt x="3258696" y="2516526"/>
                  <a:pt x="3232620" y="2536263"/>
                </a:cubicBezTo>
                <a:cubicBezTo>
                  <a:pt x="3219583" y="2549421"/>
                  <a:pt x="3213063" y="2556000"/>
                  <a:pt x="3206544" y="2569157"/>
                </a:cubicBezTo>
                <a:cubicBezTo>
                  <a:pt x="3206544" y="2602053"/>
                  <a:pt x="3186987" y="2621790"/>
                  <a:pt x="3200025" y="2648106"/>
                </a:cubicBezTo>
                <a:cubicBezTo>
                  <a:pt x="3213063" y="2661264"/>
                  <a:pt x="3206544" y="2681002"/>
                  <a:pt x="3213063" y="2694160"/>
                </a:cubicBezTo>
                <a:cubicBezTo>
                  <a:pt x="3213063" y="2707318"/>
                  <a:pt x="3219583" y="2720475"/>
                  <a:pt x="3219583" y="2740212"/>
                </a:cubicBezTo>
                <a:cubicBezTo>
                  <a:pt x="3219583" y="2759951"/>
                  <a:pt x="3206544" y="2773109"/>
                  <a:pt x="3200025" y="2792846"/>
                </a:cubicBezTo>
                <a:cubicBezTo>
                  <a:pt x="3193505" y="2812583"/>
                  <a:pt x="3186987" y="2852058"/>
                  <a:pt x="3193505" y="2871794"/>
                </a:cubicBezTo>
                <a:cubicBezTo>
                  <a:pt x="3193505" y="2911268"/>
                  <a:pt x="3232620" y="2931006"/>
                  <a:pt x="3245659" y="2957322"/>
                </a:cubicBezTo>
                <a:cubicBezTo>
                  <a:pt x="3278254" y="3003375"/>
                  <a:pt x="3291292" y="3095482"/>
                  <a:pt x="3343445" y="3128377"/>
                </a:cubicBezTo>
                <a:cubicBezTo>
                  <a:pt x="3382560" y="3148114"/>
                  <a:pt x="3434712" y="3181009"/>
                  <a:pt x="3480346" y="3161271"/>
                </a:cubicBezTo>
                <a:cubicBezTo>
                  <a:pt x="3506423" y="3154693"/>
                  <a:pt x="3525979" y="3148114"/>
                  <a:pt x="3558575" y="3148114"/>
                </a:cubicBezTo>
                <a:cubicBezTo>
                  <a:pt x="3565094" y="3141535"/>
                  <a:pt x="3578133" y="3141535"/>
                  <a:pt x="3584651" y="3141535"/>
                </a:cubicBezTo>
                <a:cubicBezTo>
                  <a:pt x="3591170" y="3141535"/>
                  <a:pt x="3604209" y="3148114"/>
                  <a:pt x="3610728" y="3154693"/>
                </a:cubicBezTo>
                <a:cubicBezTo>
                  <a:pt x="3643324" y="3161271"/>
                  <a:pt x="3669400" y="3141535"/>
                  <a:pt x="3695476" y="3134956"/>
                </a:cubicBezTo>
                <a:cubicBezTo>
                  <a:pt x="3708515" y="3128377"/>
                  <a:pt x="3728072" y="3128377"/>
                  <a:pt x="3734591" y="3128377"/>
                </a:cubicBezTo>
                <a:cubicBezTo>
                  <a:pt x="3754148" y="3128377"/>
                  <a:pt x="3754148" y="3134956"/>
                  <a:pt x="3767186" y="3141535"/>
                </a:cubicBezTo>
                <a:cubicBezTo>
                  <a:pt x="3786743" y="3154693"/>
                  <a:pt x="3799782" y="3167850"/>
                  <a:pt x="3819339" y="3174430"/>
                </a:cubicBezTo>
                <a:cubicBezTo>
                  <a:pt x="3855486" y="3186590"/>
                  <a:pt x="3870755" y="3211392"/>
                  <a:pt x="3873949" y="3241281"/>
                </a:cubicBezTo>
                <a:cubicBezTo>
                  <a:pt x="3461883" y="3377852"/>
                  <a:pt x="3090069" y="3470887"/>
                  <a:pt x="2724694" y="3553798"/>
                </a:cubicBezTo>
                <a:lnTo>
                  <a:pt x="2717723" y="3536393"/>
                </a:lnTo>
                <a:cubicBezTo>
                  <a:pt x="2711206" y="3523242"/>
                  <a:pt x="2698172" y="3516666"/>
                  <a:pt x="2691655" y="3510090"/>
                </a:cubicBezTo>
                <a:cubicBezTo>
                  <a:pt x="2672104" y="3496938"/>
                  <a:pt x="2652553" y="3477210"/>
                  <a:pt x="2633002" y="3464058"/>
                </a:cubicBezTo>
                <a:cubicBezTo>
                  <a:pt x="2613451" y="3450906"/>
                  <a:pt x="2593900" y="3444331"/>
                  <a:pt x="2574349" y="3437755"/>
                </a:cubicBezTo>
                <a:cubicBezTo>
                  <a:pt x="2561315" y="3437755"/>
                  <a:pt x="2541764" y="3437755"/>
                  <a:pt x="2528730" y="3437755"/>
                </a:cubicBezTo>
                <a:cubicBezTo>
                  <a:pt x="2509179" y="3431179"/>
                  <a:pt x="2489628" y="3424602"/>
                  <a:pt x="2476594" y="3404875"/>
                </a:cubicBezTo>
                <a:cubicBezTo>
                  <a:pt x="2470077" y="3391724"/>
                  <a:pt x="2463560" y="3391724"/>
                  <a:pt x="2450526" y="3385147"/>
                </a:cubicBezTo>
                <a:cubicBezTo>
                  <a:pt x="2437493" y="3378571"/>
                  <a:pt x="2430975" y="3365420"/>
                  <a:pt x="2417942" y="3365420"/>
                </a:cubicBezTo>
                <a:cubicBezTo>
                  <a:pt x="2404907" y="3365420"/>
                  <a:pt x="2398391" y="3365420"/>
                  <a:pt x="2385356" y="3365420"/>
                </a:cubicBezTo>
                <a:cubicBezTo>
                  <a:pt x="2372322" y="3358844"/>
                  <a:pt x="2365805" y="3345693"/>
                  <a:pt x="2352771" y="3339117"/>
                </a:cubicBezTo>
                <a:cubicBezTo>
                  <a:pt x="2333220" y="3325965"/>
                  <a:pt x="2320187" y="3306237"/>
                  <a:pt x="2313669" y="3286510"/>
                </a:cubicBezTo>
                <a:cubicBezTo>
                  <a:pt x="2307152" y="3273359"/>
                  <a:pt x="2300636" y="3253630"/>
                  <a:pt x="2294118" y="3240479"/>
                </a:cubicBezTo>
                <a:cubicBezTo>
                  <a:pt x="2287601" y="3214175"/>
                  <a:pt x="2274567" y="3168144"/>
                  <a:pt x="2241983" y="3161568"/>
                </a:cubicBezTo>
                <a:cubicBezTo>
                  <a:pt x="2228949" y="3154992"/>
                  <a:pt x="2215914" y="3141840"/>
                  <a:pt x="2202881" y="3135264"/>
                </a:cubicBezTo>
                <a:cubicBezTo>
                  <a:pt x="2183330" y="3128688"/>
                  <a:pt x="2163778" y="3122113"/>
                  <a:pt x="2144227" y="3115537"/>
                </a:cubicBezTo>
                <a:cubicBezTo>
                  <a:pt x="2105125" y="3102384"/>
                  <a:pt x="2066023" y="3069505"/>
                  <a:pt x="2039956" y="3036625"/>
                </a:cubicBezTo>
                <a:cubicBezTo>
                  <a:pt x="2033439" y="3023473"/>
                  <a:pt x="2020405" y="3003746"/>
                  <a:pt x="2007370" y="2997170"/>
                </a:cubicBezTo>
                <a:cubicBezTo>
                  <a:pt x="1994337" y="2990594"/>
                  <a:pt x="1974786" y="2990594"/>
                  <a:pt x="1955235" y="2984018"/>
                </a:cubicBezTo>
                <a:cubicBezTo>
                  <a:pt x="1935684" y="2977442"/>
                  <a:pt x="1909616" y="2977442"/>
                  <a:pt x="1890065" y="2977442"/>
                </a:cubicBezTo>
                <a:cubicBezTo>
                  <a:pt x="1870514" y="2977442"/>
                  <a:pt x="1844446" y="2984018"/>
                  <a:pt x="1824895" y="2977442"/>
                </a:cubicBezTo>
                <a:cubicBezTo>
                  <a:pt x="1811861" y="2977442"/>
                  <a:pt x="1798827" y="2977442"/>
                  <a:pt x="1785793" y="2977442"/>
                </a:cubicBezTo>
                <a:cubicBezTo>
                  <a:pt x="1779307" y="2977442"/>
                  <a:pt x="1772819" y="2983959"/>
                  <a:pt x="1772759" y="2984018"/>
                </a:cubicBezTo>
                <a:cubicBezTo>
                  <a:pt x="1772759" y="2990565"/>
                  <a:pt x="1772759" y="2997110"/>
                  <a:pt x="1772759" y="2997170"/>
                </a:cubicBezTo>
                <a:lnTo>
                  <a:pt x="1772759" y="2999378"/>
                </a:lnTo>
                <a:cubicBezTo>
                  <a:pt x="1748087" y="2950273"/>
                  <a:pt x="1724475" y="2901467"/>
                  <a:pt x="1702560" y="2852555"/>
                </a:cubicBezTo>
                <a:cubicBezTo>
                  <a:pt x="1748596" y="2828936"/>
                  <a:pt x="1781151" y="2784418"/>
                  <a:pt x="1790909" y="2731861"/>
                </a:cubicBezTo>
                <a:cubicBezTo>
                  <a:pt x="1800866" y="2734739"/>
                  <a:pt x="1811233" y="2737995"/>
                  <a:pt x="1819190" y="2734009"/>
                </a:cubicBezTo>
                <a:cubicBezTo>
                  <a:pt x="1832327" y="2727427"/>
                  <a:pt x="1832327" y="2714265"/>
                  <a:pt x="1825758" y="2707683"/>
                </a:cubicBezTo>
                <a:cubicBezTo>
                  <a:pt x="1819190" y="2694520"/>
                  <a:pt x="1806051" y="2684647"/>
                  <a:pt x="1792914" y="2681356"/>
                </a:cubicBezTo>
                <a:lnTo>
                  <a:pt x="1792619" y="2681363"/>
                </a:lnTo>
                <a:cubicBezTo>
                  <a:pt x="1788577" y="2632255"/>
                  <a:pt x="1764691" y="2588846"/>
                  <a:pt x="1728105" y="2560069"/>
                </a:cubicBezTo>
                <a:cubicBezTo>
                  <a:pt x="1835327" y="2282920"/>
                  <a:pt x="2009805" y="1984326"/>
                  <a:pt x="2218953" y="1692434"/>
                </a:cubicBezTo>
                <a:cubicBezTo>
                  <a:pt x="2222347" y="1692216"/>
                  <a:pt x="2225642" y="1693181"/>
                  <a:pt x="2229144" y="1694355"/>
                </a:cubicBezTo>
                <a:cubicBezTo>
                  <a:pt x="2242273" y="1694355"/>
                  <a:pt x="2248838" y="1707556"/>
                  <a:pt x="2261967" y="1707556"/>
                </a:cubicBezTo>
                <a:cubicBezTo>
                  <a:pt x="2275096" y="1707556"/>
                  <a:pt x="2288225" y="1707556"/>
                  <a:pt x="2294790" y="1694355"/>
                </a:cubicBezTo>
                <a:cubicBezTo>
                  <a:pt x="2301354" y="1674555"/>
                  <a:pt x="2288225" y="1667954"/>
                  <a:pt x="2275096" y="1654754"/>
                </a:cubicBezTo>
                <a:lnTo>
                  <a:pt x="2258691" y="1638260"/>
                </a:lnTo>
                <a:close/>
                <a:moveTo>
                  <a:pt x="2113689" y="1410315"/>
                </a:moveTo>
                <a:cubicBezTo>
                  <a:pt x="2182975" y="1433311"/>
                  <a:pt x="2252144" y="1458468"/>
                  <a:pt x="2321184" y="1485101"/>
                </a:cubicBezTo>
                <a:cubicBezTo>
                  <a:pt x="2289129" y="1525509"/>
                  <a:pt x="2258980" y="1566814"/>
                  <a:pt x="2229636" y="1608083"/>
                </a:cubicBezTo>
                <a:cubicBezTo>
                  <a:pt x="2225516" y="1606903"/>
                  <a:pt x="2220973" y="1606891"/>
                  <a:pt x="2216015" y="1608553"/>
                </a:cubicBezTo>
                <a:cubicBezTo>
                  <a:pt x="2209450" y="1608553"/>
                  <a:pt x="2209450" y="1615153"/>
                  <a:pt x="2202886" y="1615153"/>
                </a:cubicBezTo>
                <a:cubicBezTo>
                  <a:pt x="2196321" y="1615153"/>
                  <a:pt x="2183192" y="1615153"/>
                  <a:pt x="2183192" y="1608553"/>
                </a:cubicBezTo>
                <a:cubicBezTo>
                  <a:pt x="2176629" y="1601952"/>
                  <a:pt x="2183192" y="1595352"/>
                  <a:pt x="2183192" y="1582152"/>
                </a:cubicBezTo>
                <a:cubicBezTo>
                  <a:pt x="2189757" y="1575551"/>
                  <a:pt x="2189757" y="1562351"/>
                  <a:pt x="2196321" y="1549151"/>
                </a:cubicBezTo>
                <a:cubicBezTo>
                  <a:pt x="2196321" y="1542550"/>
                  <a:pt x="2196321" y="1529349"/>
                  <a:pt x="2189757" y="1529349"/>
                </a:cubicBezTo>
                <a:cubicBezTo>
                  <a:pt x="2183192" y="1529349"/>
                  <a:pt x="2183192" y="1529349"/>
                  <a:pt x="2176629" y="1529349"/>
                </a:cubicBezTo>
                <a:cubicBezTo>
                  <a:pt x="2163500" y="1529349"/>
                  <a:pt x="2163500" y="1555750"/>
                  <a:pt x="2163500" y="1568951"/>
                </a:cubicBezTo>
                <a:cubicBezTo>
                  <a:pt x="2156935" y="1601952"/>
                  <a:pt x="2110983" y="1621752"/>
                  <a:pt x="2110983" y="1648154"/>
                </a:cubicBezTo>
                <a:cubicBezTo>
                  <a:pt x="2116956" y="1684186"/>
                  <a:pt x="2144667" y="1692897"/>
                  <a:pt x="2169460" y="1692884"/>
                </a:cubicBezTo>
                <a:cubicBezTo>
                  <a:pt x="1961170" y="1988840"/>
                  <a:pt x="1796647" y="2279991"/>
                  <a:pt x="1692801" y="2537872"/>
                </a:cubicBezTo>
                <a:cubicBezTo>
                  <a:pt x="1669542" y="2523926"/>
                  <a:pt x="1642229" y="2517154"/>
                  <a:pt x="1613334" y="2517154"/>
                </a:cubicBezTo>
                <a:lnTo>
                  <a:pt x="1554453" y="2528627"/>
                </a:lnTo>
                <a:lnTo>
                  <a:pt x="1534460" y="2483231"/>
                </a:lnTo>
                <a:cubicBezTo>
                  <a:pt x="1551181" y="2481709"/>
                  <a:pt x="1551181" y="2455131"/>
                  <a:pt x="1551181" y="2438219"/>
                </a:cubicBezTo>
                <a:cubicBezTo>
                  <a:pt x="1544664" y="2411916"/>
                  <a:pt x="1531630" y="2392188"/>
                  <a:pt x="1525113" y="2365885"/>
                </a:cubicBezTo>
                <a:cubicBezTo>
                  <a:pt x="1512079" y="2339582"/>
                  <a:pt x="1512079" y="2313278"/>
                  <a:pt x="1525113" y="2286974"/>
                </a:cubicBezTo>
                <a:cubicBezTo>
                  <a:pt x="1538147" y="2260671"/>
                  <a:pt x="1564215" y="2240943"/>
                  <a:pt x="1583766" y="2221216"/>
                </a:cubicBezTo>
                <a:cubicBezTo>
                  <a:pt x="1596800" y="2201487"/>
                  <a:pt x="1616351" y="2194912"/>
                  <a:pt x="1629385" y="2175183"/>
                </a:cubicBezTo>
                <a:cubicBezTo>
                  <a:pt x="1635902" y="2162032"/>
                  <a:pt x="1642419" y="2148881"/>
                  <a:pt x="1642419" y="2135728"/>
                </a:cubicBezTo>
                <a:cubicBezTo>
                  <a:pt x="1642419" y="2129152"/>
                  <a:pt x="1635902" y="2122577"/>
                  <a:pt x="1635902" y="2116001"/>
                </a:cubicBezTo>
                <a:cubicBezTo>
                  <a:pt x="1635902" y="2102849"/>
                  <a:pt x="1635902" y="2096273"/>
                  <a:pt x="1635902" y="2089697"/>
                </a:cubicBezTo>
                <a:cubicBezTo>
                  <a:pt x="1635902" y="2069970"/>
                  <a:pt x="1629385" y="2050241"/>
                  <a:pt x="1635902" y="2030514"/>
                </a:cubicBezTo>
                <a:cubicBezTo>
                  <a:pt x="1635902" y="2023939"/>
                  <a:pt x="1648936" y="1997635"/>
                  <a:pt x="1655453" y="2010786"/>
                </a:cubicBezTo>
                <a:cubicBezTo>
                  <a:pt x="1661970" y="2017362"/>
                  <a:pt x="1661970" y="2023939"/>
                  <a:pt x="1655453" y="2030514"/>
                </a:cubicBezTo>
                <a:cubicBezTo>
                  <a:pt x="1655453" y="2037090"/>
                  <a:pt x="1655453" y="2043666"/>
                  <a:pt x="1661970" y="2050241"/>
                </a:cubicBezTo>
                <a:cubicBezTo>
                  <a:pt x="1668487" y="2056817"/>
                  <a:pt x="1681521" y="2063394"/>
                  <a:pt x="1688038" y="2050241"/>
                </a:cubicBezTo>
                <a:cubicBezTo>
                  <a:pt x="1688038" y="2043666"/>
                  <a:pt x="1688038" y="2030514"/>
                  <a:pt x="1688038" y="2017362"/>
                </a:cubicBezTo>
                <a:cubicBezTo>
                  <a:pt x="1688038" y="2010786"/>
                  <a:pt x="1688038" y="2010786"/>
                  <a:pt x="1688038" y="2004210"/>
                </a:cubicBezTo>
                <a:cubicBezTo>
                  <a:pt x="1694555" y="1991059"/>
                  <a:pt x="1707589" y="1984483"/>
                  <a:pt x="1714106" y="1977906"/>
                </a:cubicBezTo>
                <a:cubicBezTo>
                  <a:pt x="1714106" y="1971331"/>
                  <a:pt x="1714106" y="1964755"/>
                  <a:pt x="1720624" y="1958179"/>
                </a:cubicBezTo>
                <a:cubicBezTo>
                  <a:pt x="1720624" y="1951603"/>
                  <a:pt x="1727140" y="1945028"/>
                  <a:pt x="1733657" y="1938451"/>
                </a:cubicBezTo>
                <a:cubicBezTo>
                  <a:pt x="1753208" y="1912148"/>
                  <a:pt x="1772759" y="1885845"/>
                  <a:pt x="1792310" y="1859541"/>
                </a:cubicBezTo>
                <a:cubicBezTo>
                  <a:pt x="1805344" y="1846390"/>
                  <a:pt x="1837929" y="1820086"/>
                  <a:pt x="1857480" y="1820086"/>
                </a:cubicBezTo>
                <a:cubicBezTo>
                  <a:pt x="1870514" y="1813510"/>
                  <a:pt x="1883548" y="1820086"/>
                  <a:pt x="1890065" y="1806934"/>
                </a:cubicBezTo>
                <a:cubicBezTo>
                  <a:pt x="1896582" y="1793783"/>
                  <a:pt x="1890065" y="1793783"/>
                  <a:pt x="1903099" y="1787207"/>
                </a:cubicBezTo>
                <a:cubicBezTo>
                  <a:pt x="1909616" y="1780630"/>
                  <a:pt x="1948717" y="1767479"/>
                  <a:pt x="1948717" y="1787207"/>
                </a:cubicBezTo>
                <a:cubicBezTo>
                  <a:pt x="1942201" y="1793783"/>
                  <a:pt x="1935684" y="1800359"/>
                  <a:pt x="1929166" y="1806934"/>
                </a:cubicBezTo>
                <a:cubicBezTo>
                  <a:pt x="1922650" y="1813510"/>
                  <a:pt x="1916133" y="1820086"/>
                  <a:pt x="1922650" y="1833238"/>
                </a:cubicBezTo>
                <a:cubicBezTo>
                  <a:pt x="1929166" y="1839814"/>
                  <a:pt x="1942201" y="1846390"/>
                  <a:pt x="1955235" y="1846390"/>
                </a:cubicBezTo>
                <a:cubicBezTo>
                  <a:pt x="1968268" y="1846390"/>
                  <a:pt x="1974786" y="1839814"/>
                  <a:pt x="1987819" y="1826663"/>
                </a:cubicBezTo>
                <a:cubicBezTo>
                  <a:pt x="1994337" y="1820086"/>
                  <a:pt x="1994337" y="1806934"/>
                  <a:pt x="2007370" y="1800359"/>
                </a:cubicBezTo>
                <a:cubicBezTo>
                  <a:pt x="2013888" y="1800359"/>
                  <a:pt x="2033439" y="1787207"/>
                  <a:pt x="2039956" y="1780630"/>
                </a:cubicBezTo>
                <a:cubicBezTo>
                  <a:pt x="2052990" y="1760903"/>
                  <a:pt x="1994342" y="1767479"/>
                  <a:pt x="1987819" y="1767479"/>
                </a:cubicBezTo>
                <a:cubicBezTo>
                  <a:pt x="1974786" y="1760903"/>
                  <a:pt x="1955235" y="1741175"/>
                  <a:pt x="1955235" y="1728023"/>
                </a:cubicBezTo>
                <a:cubicBezTo>
                  <a:pt x="1948717" y="1708296"/>
                  <a:pt x="1955235" y="1695144"/>
                  <a:pt x="1942201" y="1688568"/>
                </a:cubicBezTo>
                <a:cubicBezTo>
                  <a:pt x="1935684" y="1681992"/>
                  <a:pt x="1929166" y="1681992"/>
                  <a:pt x="1922650" y="1675417"/>
                </a:cubicBezTo>
                <a:cubicBezTo>
                  <a:pt x="1919391" y="1672129"/>
                  <a:pt x="1917762" y="1668841"/>
                  <a:pt x="1918577" y="1666374"/>
                </a:cubicBezTo>
                <a:lnTo>
                  <a:pt x="1929166" y="1662264"/>
                </a:lnTo>
                <a:cubicBezTo>
                  <a:pt x="1935684" y="1655688"/>
                  <a:pt x="1942201" y="1662264"/>
                  <a:pt x="1948717" y="1655688"/>
                </a:cubicBezTo>
                <a:cubicBezTo>
                  <a:pt x="1955235" y="1649113"/>
                  <a:pt x="1961752" y="1642537"/>
                  <a:pt x="1955235" y="1629384"/>
                </a:cubicBezTo>
                <a:cubicBezTo>
                  <a:pt x="1948717" y="1609657"/>
                  <a:pt x="1929166" y="1609657"/>
                  <a:pt x="1909616" y="1616233"/>
                </a:cubicBezTo>
                <a:cubicBezTo>
                  <a:pt x="1909549" y="1616273"/>
                  <a:pt x="1896571" y="1622809"/>
                  <a:pt x="1890065" y="1622809"/>
                </a:cubicBezTo>
                <a:cubicBezTo>
                  <a:pt x="1877031" y="1629384"/>
                  <a:pt x="1857480" y="1642537"/>
                  <a:pt x="1844446" y="1655688"/>
                </a:cubicBezTo>
                <a:cubicBezTo>
                  <a:pt x="1844446" y="1662264"/>
                  <a:pt x="1837929" y="1668841"/>
                  <a:pt x="1831412" y="1668841"/>
                </a:cubicBezTo>
                <a:cubicBezTo>
                  <a:pt x="1824895" y="1662264"/>
                  <a:pt x="1831412" y="1649113"/>
                  <a:pt x="1837929" y="1642537"/>
                </a:cubicBezTo>
                <a:cubicBezTo>
                  <a:pt x="1844446" y="1635961"/>
                  <a:pt x="1850963" y="1622809"/>
                  <a:pt x="1857480" y="1616233"/>
                </a:cubicBezTo>
                <a:cubicBezTo>
                  <a:pt x="1877031" y="1596506"/>
                  <a:pt x="1896582" y="1583353"/>
                  <a:pt x="1916133" y="1583353"/>
                </a:cubicBezTo>
                <a:cubicBezTo>
                  <a:pt x="1929166" y="1576777"/>
                  <a:pt x="1935684" y="1576777"/>
                  <a:pt x="1942201" y="1576777"/>
                </a:cubicBezTo>
                <a:cubicBezTo>
                  <a:pt x="1968268" y="1576777"/>
                  <a:pt x="1987819" y="1583353"/>
                  <a:pt x="2007370" y="1576777"/>
                </a:cubicBezTo>
                <a:cubicBezTo>
                  <a:pt x="2026921" y="1576777"/>
                  <a:pt x="2046472" y="1583353"/>
                  <a:pt x="2059507" y="1576777"/>
                </a:cubicBezTo>
                <a:cubicBezTo>
                  <a:pt x="2066023" y="1576777"/>
                  <a:pt x="2072541" y="1570202"/>
                  <a:pt x="2079058" y="1570202"/>
                </a:cubicBezTo>
                <a:cubicBezTo>
                  <a:pt x="2092092" y="1563626"/>
                  <a:pt x="2098608" y="1557050"/>
                  <a:pt x="2105125" y="1550473"/>
                </a:cubicBezTo>
                <a:cubicBezTo>
                  <a:pt x="2118159" y="1543898"/>
                  <a:pt x="2111643" y="1530746"/>
                  <a:pt x="2118159" y="1524170"/>
                </a:cubicBezTo>
                <a:cubicBezTo>
                  <a:pt x="2137710" y="1497866"/>
                  <a:pt x="2170296" y="1530746"/>
                  <a:pt x="2189847" y="1511018"/>
                </a:cubicBezTo>
                <a:cubicBezTo>
                  <a:pt x="2202881" y="1504442"/>
                  <a:pt x="2209398" y="1484715"/>
                  <a:pt x="2209398" y="1471563"/>
                </a:cubicBezTo>
                <a:cubicBezTo>
                  <a:pt x="2202881" y="1458411"/>
                  <a:pt x="2196363" y="1458411"/>
                  <a:pt x="2189847" y="1451835"/>
                </a:cubicBezTo>
                <a:cubicBezTo>
                  <a:pt x="2176812" y="1451835"/>
                  <a:pt x="2176812" y="1445260"/>
                  <a:pt x="2163778" y="1445260"/>
                </a:cubicBezTo>
                <a:cubicBezTo>
                  <a:pt x="2157261" y="1445260"/>
                  <a:pt x="2150745" y="1451835"/>
                  <a:pt x="2144227" y="1451835"/>
                </a:cubicBezTo>
                <a:cubicBezTo>
                  <a:pt x="2124676" y="1464987"/>
                  <a:pt x="2111643" y="1471563"/>
                  <a:pt x="2098608" y="1471563"/>
                </a:cubicBezTo>
                <a:cubicBezTo>
                  <a:pt x="2085574" y="1471563"/>
                  <a:pt x="2072541" y="1458411"/>
                  <a:pt x="2079058" y="1445260"/>
                </a:cubicBezTo>
                <a:cubicBezTo>
                  <a:pt x="2079058" y="1432107"/>
                  <a:pt x="2098608" y="1432107"/>
                  <a:pt x="2105125" y="1418956"/>
                </a:cubicBezTo>
                <a:close/>
                <a:moveTo>
                  <a:pt x="3448170" y="1384560"/>
                </a:moveTo>
                <a:cubicBezTo>
                  <a:pt x="3441579" y="1384560"/>
                  <a:pt x="3434988" y="1391217"/>
                  <a:pt x="3428397" y="1397877"/>
                </a:cubicBezTo>
                <a:cubicBezTo>
                  <a:pt x="3421807" y="1404535"/>
                  <a:pt x="3415216" y="1411193"/>
                  <a:pt x="3408625" y="1411193"/>
                </a:cubicBezTo>
                <a:cubicBezTo>
                  <a:pt x="3402034" y="1417852"/>
                  <a:pt x="3395444" y="1411193"/>
                  <a:pt x="3388852" y="1417852"/>
                </a:cubicBezTo>
                <a:cubicBezTo>
                  <a:pt x="3388852" y="1424511"/>
                  <a:pt x="3395444" y="1424511"/>
                  <a:pt x="3395444" y="1431168"/>
                </a:cubicBezTo>
                <a:cubicBezTo>
                  <a:pt x="3395444" y="1444486"/>
                  <a:pt x="3375670" y="1437826"/>
                  <a:pt x="3382261" y="1451143"/>
                </a:cubicBezTo>
                <a:cubicBezTo>
                  <a:pt x="3382261" y="1457802"/>
                  <a:pt x="3388852" y="1457802"/>
                  <a:pt x="3395444" y="1464461"/>
                </a:cubicBezTo>
                <a:cubicBezTo>
                  <a:pt x="3395444" y="1464562"/>
                  <a:pt x="3395444" y="1477800"/>
                  <a:pt x="3395444" y="1484437"/>
                </a:cubicBezTo>
                <a:cubicBezTo>
                  <a:pt x="3395444" y="1491095"/>
                  <a:pt x="3395444" y="1497753"/>
                  <a:pt x="3388852" y="1497753"/>
                </a:cubicBezTo>
                <a:cubicBezTo>
                  <a:pt x="3382314" y="1504359"/>
                  <a:pt x="3375774" y="1504412"/>
                  <a:pt x="3375670" y="1504412"/>
                </a:cubicBezTo>
                <a:cubicBezTo>
                  <a:pt x="3375670" y="1511071"/>
                  <a:pt x="3375670" y="1517728"/>
                  <a:pt x="3369079" y="1524387"/>
                </a:cubicBezTo>
                <a:lnTo>
                  <a:pt x="3369904" y="1530213"/>
                </a:lnTo>
                <a:cubicBezTo>
                  <a:pt x="3370728" y="1531046"/>
                  <a:pt x="3372375" y="1531046"/>
                  <a:pt x="3375670" y="1531046"/>
                </a:cubicBezTo>
                <a:lnTo>
                  <a:pt x="3378966" y="1536039"/>
                </a:lnTo>
                <a:lnTo>
                  <a:pt x="3382261" y="1531046"/>
                </a:lnTo>
                <a:cubicBezTo>
                  <a:pt x="3388852" y="1531046"/>
                  <a:pt x="3388852" y="1531046"/>
                  <a:pt x="3395444" y="1531046"/>
                </a:cubicBezTo>
                <a:cubicBezTo>
                  <a:pt x="3402034" y="1531046"/>
                  <a:pt x="3408625" y="1537703"/>
                  <a:pt x="3415216" y="1537703"/>
                </a:cubicBezTo>
                <a:cubicBezTo>
                  <a:pt x="3421807" y="1537703"/>
                  <a:pt x="3421807" y="1531046"/>
                  <a:pt x="3428397" y="1524387"/>
                </a:cubicBezTo>
                <a:cubicBezTo>
                  <a:pt x="3434988" y="1524387"/>
                  <a:pt x="3434988" y="1517728"/>
                  <a:pt x="3441579" y="1517728"/>
                </a:cubicBezTo>
                <a:cubicBezTo>
                  <a:pt x="3448170" y="1511071"/>
                  <a:pt x="3448170" y="1511071"/>
                  <a:pt x="3454762" y="1511071"/>
                </a:cubicBezTo>
                <a:cubicBezTo>
                  <a:pt x="3461292" y="1511071"/>
                  <a:pt x="3461352" y="1504532"/>
                  <a:pt x="3461352" y="1504412"/>
                </a:cubicBezTo>
                <a:cubicBezTo>
                  <a:pt x="3467943" y="1497753"/>
                  <a:pt x="3467943" y="1491095"/>
                  <a:pt x="3474534" y="1491095"/>
                </a:cubicBezTo>
                <a:cubicBezTo>
                  <a:pt x="3474534" y="1477777"/>
                  <a:pt x="3467943" y="1471120"/>
                  <a:pt x="3467943" y="1457803"/>
                </a:cubicBezTo>
                <a:cubicBezTo>
                  <a:pt x="3467943" y="1457768"/>
                  <a:pt x="3467943" y="1451190"/>
                  <a:pt x="3467943" y="1451143"/>
                </a:cubicBezTo>
                <a:cubicBezTo>
                  <a:pt x="3467943" y="1444548"/>
                  <a:pt x="3467943" y="1437954"/>
                  <a:pt x="3467943" y="1437826"/>
                </a:cubicBezTo>
                <a:cubicBezTo>
                  <a:pt x="3467943" y="1431168"/>
                  <a:pt x="3481125" y="1431168"/>
                  <a:pt x="3481125" y="1424511"/>
                </a:cubicBezTo>
                <a:cubicBezTo>
                  <a:pt x="3487715" y="1417852"/>
                  <a:pt x="3481125" y="1397880"/>
                  <a:pt x="3474534" y="1391217"/>
                </a:cubicBezTo>
                <a:cubicBezTo>
                  <a:pt x="3474534" y="1384560"/>
                  <a:pt x="3467943" y="1391217"/>
                  <a:pt x="3461352" y="1391217"/>
                </a:cubicBezTo>
                <a:cubicBezTo>
                  <a:pt x="3454762" y="1391217"/>
                  <a:pt x="3454762" y="1384560"/>
                  <a:pt x="3448170" y="1384560"/>
                </a:cubicBezTo>
                <a:close/>
                <a:moveTo>
                  <a:pt x="3951501" y="1350565"/>
                </a:moveTo>
                <a:cubicBezTo>
                  <a:pt x="3940327" y="1346911"/>
                  <a:pt x="3929153" y="1357874"/>
                  <a:pt x="3929153" y="1372494"/>
                </a:cubicBezTo>
                <a:cubicBezTo>
                  <a:pt x="3929153" y="1385487"/>
                  <a:pt x="3935775" y="1398482"/>
                  <a:pt x="3949018" y="1391985"/>
                </a:cubicBezTo>
                <a:cubicBezTo>
                  <a:pt x="3962260" y="1391985"/>
                  <a:pt x="3962260" y="1372494"/>
                  <a:pt x="3962260" y="1359499"/>
                </a:cubicBezTo>
                <a:cubicBezTo>
                  <a:pt x="3958950" y="1354626"/>
                  <a:pt x="3955226" y="1351784"/>
                  <a:pt x="3951501" y="1350565"/>
                </a:cubicBezTo>
                <a:close/>
                <a:moveTo>
                  <a:pt x="3538712" y="1228629"/>
                </a:moveTo>
                <a:cubicBezTo>
                  <a:pt x="3532126" y="1235193"/>
                  <a:pt x="3525540" y="1235193"/>
                  <a:pt x="3518953" y="1235193"/>
                </a:cubicBezTo>
                <a:cubicBezTo>
                  <a:pt x="3512368" y="1235193"/>
                  <a:pt x="3512368" y="1241756"/>
                  <a:pt x="3512368" y="1248320"/>
                </a:cubicBezTo>
                <a:cubicBezTo>
                  <a:pt x="3512368" y="1254883"/>
                  <a:pt x="3505781" y="1248320"/>
                  <a:pt x="3505781" y="1254883"/>
                </a:cubicBezTo>
                <a:cubicBezTo>
                  <a:pt x="3499196" y="1261446"/>
                  <a:pt x="3505781" y="1261446"/>
                  <a:pt x="3505781" y="1268009"/>
                </a:cubicBezTo>
                <a:cubicBezTo>
                  <a:pt x="3499247" y="1274523"/>
                  <a:pt x="3492713" y="1274572"/>
                  <a:pt x="3492610" y="1274572"/>
                </a:cubicBezTo>
                <a:cubicBezTo>
                  <a:pt x="3486024" y="1281136"/>
                  <a:pt x="3492610" y="1287700"/>
                  <a:pt x="3492610" y="1294263"/>
                </a:cubicBezTo>
                <a:cubicBezTo>
                  <a:pt x="3505781" y="1294263"/>
                  <a:pt x="3492610" y="1307391"/>
                  <a:pt x="3486024" y="1313952"/>
                </a:cubicBezTo>
                <a:cubicBezTo>
                  <a:pt x="3486024" y="1320516"/>
                  <a:pt x="3492610" y="1320516"/>
                  <a:pt x="3492610" y="1327079"/>
                </a:cubicBezTo>
                <a:cubicBezTo>
                  <a:pt x="3492610" y="1333643"/>
                  <a:pt x="3492610" y="1333643"/>
                  <a:pt x="3492610" y="1340207"/>
                </a:cubicBezTo>
                <a:cubicBezTo>
                  <a:pt x="3492610" y="1346732"/>
                  <a:pt x="3499119" y="1346770"/>
                  <a:pt x="3499196" y="1346770"/>
                </a:cubicBezTo>
                <a:cubicBezTo>
                  <a:pt x="3505781" y="1353334"/>
                  <a:pt x="3512368" y="1353334"/>
                  <a:pt x="3512368" y="1359898"/>
                </a:cubicBezTo>
                <a:cubicBezTo>
                  <a:pt x="3512342" y="1359923"/>
                  <a:pt x="3505795" y="1366473"/>
                  <a:pt x="3512368" y="1373023"/>
                </a:cubicBezTo>
                <a:cubicBezTo>
                  <a:pt x="3512368" y="1379586"/>
                  <a:pt x="3518953" y="1386150"/>
                  <a:pt x="3525540" y="1386150"/>
                </a:cubicBezTo>
                <a:cubicBezTo>
                  <a:pt x="3532126" y="1386150"/>
                  <a:pt x="3545298" y="1386150"/>
                  <a:pt x="3551884" y="1392714"/>
                </a:cubicBezTo>
                <a:cubicBezTo>
                  <a:pt x="3558470" y="1399277"/>
                  <a:pt x="3532126" y="1412405"/>
                  <a:pt x="3545298" y="1418967"/>
                </a:cubicBezTo>
                <a:cubicBezTo>
                  <a:pt x="3551884" y="1418967"/>
                  <a:pt x="3558470" y="1412405"/>
                  <a:pt x="3565055" y="1418967"/>
                </a:cubicBezTo>
                <a:cubicBezTo>
                  <a:pt x="3571642" y="1445221"/>
                  <a:pt x="3532126" y="1438657"/>
                  <a:pt x="3525540" y="1451784"/>
                </a:cubicBezTo>
                <a:cubicBezTo>
                  <a:pt x="3518953" y="1458348"/>
                  <a:pt x="3525540" y="1458348"/>
                  <a:pt x="3525540" y="1464912"/>
                </a:cubicBezTo>
                <a:cubicBezTo>
                  <a:pt x="3525540" y="1471474"/>
                  <a:pt x="3518953" y="1471474"/>
                  <a:pt x="3518953" y="1484601"/>
                </a:cubicBezTo>
                <a:cubicBezTo>
                  <a:pt x="3518953" y="1491164"/>
                  <a:pt x="3525540" y="1491164"/>
                  <a:pt x="3518953" y="1497728"/>
                </a:cubicBezTo>
                <a:cubicBezTo>
                  <a:pt x="3518953" y="1504291"/>
                  <a:pt x="3512368" y="1504291"/>
                  <a:pt x="3505781" y="1510855"/>
                </a:cubicBezTo>
                <a:cubicBezTo>
                  <a:pt x="3499196" y="1517419"/>
                  <a:pt x="3512368" y="1523981"/>
                  <a:pt x="3518953" y="1523981"/>
                </a:cubicBezTo>
                <a:cubicBezTo>
                  <a:pt x="3525540" y="1523981"/>
                  <a:pt x="3525540" y="1530544"/>
                  <a:pt x="3532126" y="1530544"/>
                </a:cubicBezTo>
                <a:cubicBezTo>
                  <a:pt x="3538712" y="1530544"/>
                  <a:pt x="3545298" y="1530544"/>
                  <a:pt x="3558470" y="1530544"/>
                </a:cubicBezTo>
                <a:cubicBezTo>
                  <a:pt x="3558504" y="1530578"/>
                  <a:pt x="3564964" y="1537017"/>
                  <a:pt x="3565055" y="1537108"/>
                </a:cubicBezTo>
                <a:cubicBezTo>
                  <a:pt x="3551884" y="1543671"/>
                  <a:pt x="3545298" y="1543671"/>
                  <a:pt x="3532126" y="1543671"/>
                </a:cubicBezTo>
                <a:cubicBezTo>
                  <a:pt x="3525540" y="1543671"/>
                  <a:pt x="3518953" y="1543671"/>
                  <a:pt x="3512368" y="1550235"/>
                </a:cubicBezTo>
                <a:cubicBezTo>
                  <a:pt x="3512368" y="1556798"/>
                  <a:pt x="3505781" y="1563362"/>
                  <a:pt x="3499196" y="1569926"/>
                </a:cubicBezTo>
                <a:cubicBezTo>
                  <a:pt x="3492610" y="1576488"/>
                  <a:pt x="3486024" y="1576488"/>
                  <a:pt x="3479438" y="1583052"/>
                </a:cubicBezTo>
                <a:cubicBezTo>
                  <a:pt x="3479438" y="1589615"/>
                  <a:pt x="3479438" y="1596178"/>
                  <a:pt x="3486024" y="1596178"/>
                </a:cubicBezTo>
                <a:cubicBezTo>
                  <a:pt x="3499196" y="1596178"/>
                  <a:pt x="3499196" y="1589615"/>
                  <a:pt x="3505781" y="1583052"/>
                </a:cubicBezTo>
                <a:cubicBezTo>
                  <a:pt x="3512368" y="1583052"/>
                  <a:pt x="3518953" y="1576488"/>
                  <a:pt x="3532126" y="1576488"/>
                </a:cubicBezTo>
                <a:cubicBezTo>
                  <a:pt x="3538712" y="1576488"/>
                  <a:pt x="3545298" y="1576488"/>
                  <a:pt x="3551884" y="1569926"/>
                </a:cubicBezTo>
                <a:cubicBezTo>
                  <a:pt x="3558470" y="1563362"/>
                  <a:pt x="3565055" y="1569926"/>
                  <a:pt x="3571642" y="1569926"/>
                </a:cubicBezTo>
                <a:cubicBezTo>
                  <a:pt x="3584814" y="1569926"/>
                  <a:pt x="3591399" y="1563362"/>
                  <a:pt x="3597986" y="1556798"/>
                </a:cubicBezTo>
                <a:cubicBezTo>
                  <a:pt x="3611157" y="1556798"/>
                  <a:pt x="3617744" y="1563362"/>
                  <a:pt x="3624329" y="1563362"/>
                </a:cubicBezTo>
                <a:cubicBezTo>
                  <a:pt x="3630916" y="1563362"/>
                  <a:pt x="3644088" y="1563362"/>
                  <a:pt x="3650673" y="1563362"/>
                </a:cubicBezTo>
                <a:cubicBezTo>
                  <a:pt x="3657260" y="1563362"/>
                  <a:pt x="3670431" y="1556798"/>
                  <a:pt x="3670431" y="1550235"/>
                </a:cubicBezTo>
                <a:cubicBezTo>
                  <a:pt x="3677018" y="1550235"/>
                  <a:pt x="3677018" y="1537108"/>
                  <a:pt x="3670431" y="1537108"/>
                </a:cubicBezTo>
                <a:cubicBezTo>
                  <a:pt x="3670329" y="1537108"/>
                  <a:pt x="3663797" y="1537058"/>
                  <a:pt x="3657260" y="1530544"/>
                </a:cubicBezTo>
                <a:cubicBezTo>
                  <a:pt x="3650707" y="1530544"/>
                  <a:pt x="3663715" y="1517550"/>
                  <a:pt x="3663846" y="1517419"/>
                </a:cubicBezTo>
                <a:cubicBezTo>
                  <a:pt x="3670431" y="1517419"/>
                  <a:pt x="3677018" y="1517419"/>
                  <a:pt x="3677018" y="1510855"/>
                </a:cubicBezTo>
                <a:cubicBezTo>
                  <a:pt x="3683603" y="1510855"/>
                  <a:pt x="3683603" y="1504291"/>
                  <a:pt x="3683603" y="1497728"/>
                </a:cubicBezTo>
                <a:cubicBezTo>
                  <a:pt x="3683603" y="1484600"/>
                  <a:pt x="3683603" y="1471474"/>
                  <a:pt x="3663846" y="1471474"/>
                </a:cubicBezTo>
                <a:cubicBezTo>
                  <a:pt x="3657260" y="1471474"/>
                  <a:pt x="3650673" y="1478037"/>
                  <a:pt x="3644088" y="1464912"/>
                </a:cubicBezTo>
                <a:cubicBezTo>
                  <a:pt x="3644088" y="1464808"/>
                  <a:pt x="3644088" y="1458467"/>
                  <a:pt x="3644088" y="1458348"/>
                </a:cubicBezTo>
                <a:cubicBezTo>
                  <a:pt x="3644088" y="1451784"/>
                  <a:pt x="3644088" y="1451784"/>
                  <a:pt x="3644088" y="1445221"/>
                </a:cubicBezTo>
                <a:cubicBezTo>
                  <a:pt x="3650673" y="1438657"/>
                  <a:pt x="3637501" y="1438657"/>
                  <a:pt x="3630916" y="1432093"/>
                </a:cubicBezTo>
                <a:cubicBezTo>
                  <a:pt x="3630916" y="1425530"/>
                  <a:pt x="3624329" y="1425530"/>
                  <a:pt x="3624329" y="1418967"/>
                </a:cubicBezTo>
                <a:cubicBezTo>
                  <a:pt x="3624329" y="1415686"/>
                  <a:pt x="3624329" y="1414045"/>
                  <a:pt x="3623506" y="1413224"/>
                </a:cubicBezTo>
                <a:lnTo>
                  <a:pt x="3617744" y="1412405"/>
                </a:lnTo>
                <a:cubicBezTo>
                  <a:pt x="3617744" y="1412327"/>
                  <a:pt x="3617702" y="1405841"/>
                  <a:pt x="3611157" y="1405841"/>
                </a:cubicBezTo>
                <a:cubicBezTo>
                  <a:pt x="3604572" y="1399277"/>
                  <a:pt x="3604572" y="1392714"/>
                  <a:pt x="3597986" y="1386150"/>
                </a:cubicBezTo>
                <a:cubicBezTo>
                  <a:pt x="3597986" y="1379586"/>
                  <a:pt x="3591399" y="1373023"/>
                  <a:pt x="3584814" y="1373023"/>
                </a:cubicBezTo>
                <a:cubicBezTo>
                  <a:pt x="3584814" y="1366459"/>
                  <a:pt x="3584814" y="1359898"/>
                  <a:pt x="3578227" y="1359898"/>
                </a:cubicBezTo>
                <a:cubicBezTo>
                  <a:pt x="3578227" y="1353334"/>
                  <a:pt x="3571642" y="1353334"/>
                  <a:pt x="3565055" y="1346770"/>
                </a:cubicBezTo>
                <a:cubicBezTo>
                  <a:pt x="3565055" y="1340207"/>
                  <a:pt x="3565055" y="1340207"/>
                  <a:pt x="3571642" y="1333643"/>
                </a:cubicBezTo>
                <a:cubicBezTo>
                  <a:pt x="3571642" y="1327079"/>
                  <a:pt x="3571642" y="1327079"/>
                  <a:pt x="3571642" y="1320516"/>
                </a:cubicBezTo>
                <a:cubicBezTo>
                  <a:pt x="3571642" y="1313952"/>
                  <a:pt x="3578227" y="1313952"/>
                  <a:pt x="3584814" y="1307391"/>
                </a:cubicBezTo>
                <a:cubicBezTo>
                  <a:pt x="3584870" y="1307336"/>
                  <a:pt x="3591399" y="1300809"/>
                  <a:pt x="3591399" y="1294263"/>
                </a:cubicBezTo>
                <a:cubicBezTo>
                  <a:pt x="3597986" y="1287700"/>
                  <a:pt x="3597986" y="1274573"/>
                  <a:pt x="3591399" y="1268009"/>
                </a:cubicBezTo>
                <a:cubicBezTo>
                  <a:pt x="3584814" y="1268009"/>
                  <a:pt x="3584814" y="1268009"/>
                  <a:pt x="3578227" y="1268009"/>
                </a:cubicBezTo>
                <a:cubicBezTo>
                  <a:pt x="3571642" y="1261446"/>
                  <a:pt x="3545298" y="1268009"/>
                  <a:pt x="3551884" y="1254883"/>
                </a:cubicBezTo>
                <a:cubicBezTo>
                  <a:pt x="3551884" y="1248341"/>
                  <a:pt x="3551884" y="1241799"/>
                  <a:pt x="3551884" y="1241756"/>
                </a:cubicBezTo>
                <a:cubicBezTo>
                  <a:pt x="3551884" y="1228629"/>
                  <a:pt x="3545298" y="1228629"/>
                  <a:pt x="3538712" y="1228629"/>
                </a:cubicBezTo>
                <a:close/>
                <a:moveTo>
                  <a:pt x="2595194" y="1209200"/>
                </a:moveTo>
                <a:cubicBezTo>
                  <a:pt x="2774956" y="1389398"/>
                  <a:pt x="2930603" y="1575575"/>
                  <a:pt x="3068765" y="1756467"/>
                </a:cubicBezTo>
                <a:cubicBezTo>
                  <a:pt x="2842338" y="1649459"/>
                  <a:pt x="2611999" y="1553477"/>
                  <a:pt x="2385578" y="1469296"/>
                </a:cubicBezTo>
                <a:cubicBezTo>
                  <a:pt x="2452642" y="1380508"/>
                  <a:pt x="2523049" y="1293710"/>
                  <a:pt x="2595194" y="1209200"/>
                </a:cubicBezTo>
                <a:close/>
                <a:moveTo>
                  <a:pt x="1181641" y="1140853"/>
                </a:moveTo>
                <a:cubicBezTo>
                  <a:pt x="1320700" y="1170169"/>
                  <a:pt x="1466250" y="1207103"/>
                  <a:pt x="1615702" y="1251029"/>
                </a:cubicBezTo>
                <a:cubicBezTo>
                  <a:pt x="1617687" y="1255287"/>
                  <a:pt x="1619302" y="1260515"/>
                  <a:pt x="1622868" y="1267711"/>
                </a:cubicBezTo>
                <a:cubicBezTo>
                  <a:pt x="1622868" y="1274286"/>
                  <a:pt x="1629385" y="1287439"/>
                  <a:pt x="1635902" y="1300590"/>
                </a:cubicBezTo>
                <a:cubicBezTo>
                  <a:pt x="1635902" y="1307166"/>
                  <a:pt x="1642419" y="1326894"/>
                  <a:pt x="1635902" y="1340046"/>
                </a:cubicBezTo>
                <a:cubicBezTo>
                  <a:pt x="1635902" y="1353197"/>
                  <a:pt x="1622868" y="1366350"/>
                  <a:pt x="1616351" y="1372926"/>
                </a:cubicBezTo>
                <a:cubicBezTo>
                  <a:pt x="1603317" y="1379501"/>
                  <a:pt x="1590283" y="1386077"/>
                  <a:pt x="1583766" y="1399228"/>
                </a:cubicBezTo>
                <a:cubicBezTo>
                  <a:pt x="1570732" y="1412380"/>
                  <a:pt x="1577249" y="1432107"/>
                  <a:pt x="1583766" y="1445260"/>
                </a:cubicBezTo>
                <a:cubicBezTo>
                  <a:pt x="1583766" y="1458411"/>
                  <a:pt x="1583766" y="1478139"/>
                  <a:pt x="1577249" y="1484715"/>
                </a:cubicBezTo>
                <a:cubicBezTo>
                  <a:pt x="1564215" y="1497866"/>
                  <a:pt x="1544664" y="1504442"/>
                  <a:pt x="1531630" y="1497866"/>
                </a:cubicBezTo>
                <a:cubicBezTo>
                  <a:pt x="1518596" y="1497866"/>
                  <a:pt x="1505562" y="1471563"/>
                  <a:pt x="1505562" y="1451835"/>
                </a:cubicBezTo>
                <a:cubicBezTo>
                  <a:pt x="1499045" y="1438683"/>
                  <a:pt x="1505562" y="1405804"/>
                  <a:pt x="1492529" y="1386077"/>
                </a:cubicBezTo>
                <a:cubicBezTo>
                  <a:pt x="1479494" y="1372926"/>
                  <a:pt x="1453427" y="1372926"/>
                  <a:pt x="1433876" y="1366350"/>
                </a:cubicBezTo>
                <a:cubicBezTo>
                  <a:pt x="1407807" y="1366350"/>
                  <a:pt x="1388256" y="1346622"/>
                  <a:pt x="1368705" y="1333470"/>
                </a:cubicBezTo>
                <a:cubicBezTo>
                  <a:pt x="1355672" y="1326894"/>
                  <a:pt x="1349154" y="1313742"/>
                  <a:pt x="1336121" y="1313742"/>
                </a:cubicBezTo>
                <a:cubicBezTo>
                  <a:pt x="1323086" y="1307166"/>
                  <a:pt x="1303536" y="1300590"/>
                  <a:pt x="1290501" y="1300590"/>
                </a:cubicBezTo>
                <a:cubicBezTo>
                  <a:pt x="1257916" y="1294015"/>
                  <a:pt x="1218814" y="1267711"/>
                  <a:pt x="1212297" y="1234831"/>
                </a:cubicBezTo>
                <a:cubicBezTo>
                  <a:pt x="1205781" y="1215104"/>
                  <a:pt x="1192746" y="1201951"/>
                  <a:pt x="1179712" y="1182224"/>
                </a:cubicBezTo>
                <a:cubicBezTo>
                  <a:pt x="1175799" y="1166431"/>
                  <a:pt x="1176585" y="1153008"/>
                  <a:pt x="1181641" y="1140853"/>
                </a:cubicBezTo>
                <a:close/>
                <a:moveTo>
                  <a:pt x="1969953" y="1036885"/>
                </a:moveTo>
                <a:cubicBezTo>
                  <a:pt x="1965880" y="1039703"/>
                  <a:pt x="1963552" y="1050980"/>
                  <a:pt x="1968207" y="1050980"/>
                </a:cubicBezTo>
                <a:cubicBezTo>
                  <a:pt x="1980623" y="1064346"/>
                  <a:pt x="1986830" y="1044298"/>
                  <a:pt x="1980623" y="1037616"/>
                </a:cubicBezTo>
                <a:lnTo>
                  <a:pt x="1975191" y="1037616"/>
                </a:lnTo>
                <a:cubicBezTo>
                  <a:pt x="1972863" y="1035944"/>
                  <a:pt x="1971311" y="1035944"/>
                  <a:pt x="1969953" y="1036885"/>
                </a:cubicBezTo>
                <a:close/>
                <a:moveTo>
                  <a:pt x="1427507" y="943107"/>
                </a:moveTo>
                <a:cubicBezTo>
                  <a:pt x="1422616" y="943920"/>
                  <a:pt x="1417725" y="945544"/>
                  <a:pt x="1414465" y="945544"/>
                </a:cubicBezTo>
                <a:cubicBezTo>
                  <a:pt x="1407943" y="945544"/>
                  <a:pt x="1407943" y="952040"/>
                  <a:pt x="1401423" y="952040"/>
                </a:cubicBezTo>
                <a:cubicBezTo>
                  <a:pt x="1394902" y="965035"/>
                  <a:pt x="1407943" y="971531"/>
                  <a:pt x="1407943" y="978029"/>
                </a:cubicBezTo>
                <a:cubicBezTo>
                  <a:pt x="1407943" y="991023"/>
                  <a:pt x="1401423" y="991023"/>
                  <a:pt x="1394902" y="997519"/>
                </a:cubicBezTo>
                <a:cubicBezTo>
                  <a:pt x="1368817" y="1010514"/>
                  <a:pt x="1414465" y="1036501"/>
                  <a:pt x="1427507" y="1023509"/>
                </a:cubicBezTo>
                <a:cubicBezTo>
                  <a:pt x="1447071" y="1010514"/>
                  <a:pt x="1427507" y="978029"/>
                  <a:pt x="1453592" y="978029"/>
                </a:cubicBezTo>
                <a:cubicBezTo>
                  <a:pt x="1460113" y="978029"/>
                  <a:pt x="1460113" y="1004018"/>
                  <a:pt x="1466635" y="1010514"/>
                </a:cubicBezTo>
                <a:cubicBezTo>
                  <a:pt x="1473156" y="1017011"/>
                  <a:pt x="1486198" y="1017011"/>
                  <a:pt x="1492719" y="1017011"/>
                </a:cubicBezTo>
                <a:cubicBezTo>
                  <a:pt x="1499216" y="1017011"/>
                  <a:pt x="1505712" y="1017011"/>
                  <a:pt x="1505762" y="1017011"/>
                </a:cubicBezTo>
                <a:cubicBezTo>
                  <a:pt x="1512274" y="1010523"/>
                  <a:pt x="1505779" y="997555"/>
                  <a:pt x="1505762" y="997519"/>
                </a:cubicBezTo>
                <a:cubicBezTo>
                  <a:pt x="1499263" y="991047"/>
                  <a:pt x="1492766" y="991023"/>
                  <a:pt x="1492719" y="991023"/>
                </a:cubicBezTo>
                <a:cubicBezTo>
                  <a:pt x="1486198" y="991023"/>
                  <a:pt x="1479677" y="984526"/>
                  <a:pt x="1473156" y="978029"/>
                </a:cubicBezTo>
                <a:cubicBezTo>
                  <a:pt x="1466635" y="965035"/>
                  <a:pt x="1453592" y="945544"/>
                  <a:pt x="1440550" y="945544"/>
                </a:cubicBezTo>
                <a:cubicBezTo>
                  <a:pt x="1437289" y="942295"/>
                  <a:pt x="1432398" y="942295"/>
                  <a:pt x="1427507" y="943107"/>
                </a:cubicBezTo>
                <a:close/>
                <a:moveTo>
                  <a:pt x="988089" y="922670"/>
                </a:moveTo>
                <a:cubicBezTo>
                  <a:pt x="1047007" y="922670"/>
                  <a:pt x="1094769" y="970432"/>
                  <a:pt x="1094769" y="1029350"/>
                </a:cubicBezTo>
                <a:cubicBezTo>
                  <a:pt x="1094769" y="1088268"/>
                  <a:pt x="1047007" y="1136030"/>
                  <a:pt x="988089" y="1136030"/>
                </a:cubicBezTo>
                <a:cubicBezTo>
                  <a:pt x="929171" y="1136030"/>
                  <a:pt x="881409" y="1088268"/>
                  <a:pt x="881409" y="1029350"/>
                </a:cubicBezTo>
                <a:cubicBezTo>
                  <a:pt x="881409" y="970432"/>
                  <a:pt x="929171" y="922670"/>
                  <a:pt x="988089" y="922670"/>
                </a:cubicBezTo>
                <a:close/>
                <a:moveTo>
                  <a:pt x="3224792" y="881963"/>
                </a:moveTo>
                <a:cubicBezTo>
                  <a:pt x="3222331" y="881127"/>
                  <a:pt x="3220690" y="881127"/>
                  <a:pt x="3220690" y="884470"/>
                </a:cubicBezTo>
                <a:cubicBezTo>
                  <a:pt x="3214146" y="884470"/>
                  <a:pt x="3214129" y="891116"/>
                  <a:pt x="3214129" y="891152"/>
                </a:cubicBezTo>
                <a:cubicBezTo>
                  <a:pt x="3207567" y="897835"/>
                  <a:pt x="3201005" y="891152"/>
                  <a:pt x="3194443" y="897835"/>
                </a:cubicBezTo>
                <a:cubicBezTo>
                  <a:pt x="3187882" y="897835"/>
                  <a:pt x="3187882" y="904517"/>
                  <a:pt x="3181319" y="904517"/>
                </a:cubicBezTo>
                <a:cubicBezTo>
                  <a:pt x="3174757" y="904517"/>
                  <a:pt x="3174757" y="897835"/>
                  <a:pt x="3168195" y="897835"/>
                </a:cubicBezTo>
                <a:cubicBezTo>
                  <a:pt x="3168170" y="897860"/>
                  <a:pt x="3161652" y="904499"/>
                  <a:pt x="3161634" y="904517"/>
                </a:cubicBezTo>
                <a:cubicBezTo>
                  <a:pt x="3155088" y="904517"/>
                  <a:pt x="3155072" y="897868"/>
                  <a:pt x="3155072" y="897835"/>
                </a:cubicBezTo>
                <a:cubicBezTo>
                  <a:pt x="3148510" y="891152"/>
                  <a:pt x="3148510" y="884470"/>
                  <a:pt x="3141948" y="891152"/>
                </a:cubicBezTo>
                <a:cubicBezTo>
                  <a:pt x="3141878" y="891230"/>
                  <a:pt x="3135387" y="897877"/>
                  <a:pt x="3135387" y="904517"/>
                </a:cubicBezTo>
                <a:lnTo>
                  <a:pt x="3128825" y="909529"/>
                </a:lnTo>
                <a:lnTo>
                  <a:pt x="3122262" y="904517"/>
                </a:lnTo>
                <a:cubicBezTo>
                  <a:pt x="3122262" y="904467"/>
                  <a:pt x="3122250" y="891165"/>
                  <a:pt x="3115700" y="897835"/>
                </a:cubicBezTo>
                <a:cubicBezTo>
                  <a:pt x="3109138" y="897835"/>
                  <a:pt x="3115700" y="911199"/>
                  <a:pt x="3109138" y="917882"/>
                </a:cubicBezTo>
                <a:cubicBezTo>
                  <a:pt x="3107498" y="921224"/>
                  <a:pt x="3105858" y="921224"/>
                  <a:pt x="3102577" y="924565"/>
                </a:cubicBezTo>
                <a:cubicBezTo>
                  <a:pt x="3096015" y="924565"/>
                  <a:pt x="3096015" y="931247"/>
                  <a:pt x="3082891" y="924565"/>
                </a:cubicBezTo>
                <a:cubicBezTo>
                  <a:pt x="3082891" y="924532"/>
                  <a:pt x="3082883" y="911191"/>
                  <a:pt x="3076330" y="904517"/>
                </a:cubicBezTo>
                <a:cubicBezTo>
                  <a:pt x="3069768" y="904517"/>
                  <a:pt x="3063205" y="904517"/>
                  <a:pt x="3056643" y="904517"/>
                </a:cubicBezTo>
                <a:cubicBezTo>
                  <a:pt x="3050082" y="911199"/>
                  <a:pt x="3050082" y="917882"/>
                  <a:pt x="3056643" y="924565"/>
                </a:cubicBezTo>
                <a:cubicBezTo>
                  <a:pt x="3056680" y="924583"/>
                  <a:pt x="3069759" y="931258"/>
                  <a:pt x="3063205" y="937931"/>
                </a:cubicBezTo>
                <a:cubicBezTo>
                  <a:pt x="3056643" y="944614"/>
                  <a:pt x="3050082" y="937931"/>
                  <a:pt x="3050082" y="944614"/>
                </a:cubicBezTo>
                <a:cubicBezTo>
                  <a:pt x="3043520" y="957979"/>
                  <a:pt x="3063205" y="957979"/>
                  <a:pt x="3069768" y="964662"/>
                </a:cubicBezTo>
                <a:cubicBezTo>
                  <a:pt x="3069853" y="964747"/>
                  <a:pt x="3076266" y="971280"/>
                  <a:pt x="3076330" y="971343"/>
                </a:cubicBezTo>
                <a:cubicBezTo>
                  <a:pt x="3076330" y="978026"/>
                  <a:pt x="3069768" y="978026"/>
                  <a:pt x="3063205" y="984709"/>
                </a:cubicBezTo>
                <a:lnTo>
                  <a:pt x="3063205" y="990557"/>
                </a:lnTo>
                <a:cubicBezTo>
                  <a:pt x="3069768" y="998075"/>
                  <a:pt x="3082891" y="991392"/>
                  <a:pt x="3089453" y="984709"/>
                </a:cubicBezTo>
                <a:cubicBezTo>
                  <a:pt x="3096015" y="984709"/>
                  <a:pt x="3096015" y="984709"/>
                  <a:pt x="3102577" y="991392"/>
                </a:cubicBezTo>
                <a:cubicBezTo>
                  <a:pt x="3109138" y="991392"/>
                  <a:pt x="3102577" y="998075"/>
                  <a:pt x="3109138" y="998075"/>
                </a:cubicBezTo>
                <a:cubicBezTo>
                  <a:pt x="3128825" y="1004757"/>
                  <a:pt x="3141948" y="1011440"/>
                  <a:pt x="3155072" y="1004757"/>
                </a:cubicBezTo>
                <a:cubicBezTo>
                  <a:pt x="3168195" y="1004757"/>
                  <a:pt x="3174757" y="991392"/>
                  <a:pt x="3194443" y="991392"/>
                </a:cubicBezTo>
                <a:cubicBezTo>
                  <a:pt x="3194493" y="991392"/>
                  <a:pt x="3200949" y="991392"/>
                  <a:pt x="3201005" y="991392"/>
                </a:cubicBezTo>
                <a:cubicBezTo>
                  <a:pt x="3214129" y="998075"/>
                  <a:pt x="3227252" y="991392"/>
                  <a:pt x="3233814" y="984709"/>
                </a:cubicBezTo>
                <a:cubicBezTo>
                  <a:pt x="3246937" y="978026"/>
                  <a:pt x="3260062" y="971343"/>
                  <a:pt x="3266624" y="957979"/>
                </a:cubicBezTo>
                <a:cubicBezTo>
                  <a:pt x="3266624" y="957954"/>
                  <a:pt x="3266624" y="951371"/>
                  <a:pt x="3266624" y="951296"/>
                </a:cubicBezTo>
                <a:cubicBezTo>
                  <a:pt x="3273174" y="944626"/>
                  <a:pt x="3279723" y="944614"/>
                  <a:pt x="3279747" y="944614"/>
                </a:cubicBezTo>
                <a:cubicBezTo>
                  <a:pt x="3286309" y="937931"/>
                  <a:pt x="3286309" y="924565"/>
                  <a:pt x="3279747" y="917882"/>
                </a:cubicBezTo>
                <a:cubicBezTo>
                  <a:pt x="3273186" y="904517"/>
                  <a:pt x="3253500" y="924565"/>
                  <a:pt x="3246937" y="904517"/>
                </a:cubicBezTo>
                <a:cubicBezTo>
                  <a:pt x="3240376" y="897835"/>
                  <a:pt x="3240376" y="891152"/>
                  <a:pt x="3233814" y="884470"/>
                </a:cubicBezTo>
                <a:cubicBezTo>
                  <a:pt x="3230534" y="884470"/>
                  <a:pt x="3227252" y="882799"/>
                  <a:pt x="3224792" y="881963"/>
                </a:cubicBezTo>
                <a:close/>
                <a:moveTo>
                  <a:pt x="1669153" y="794253"/>
                </a:moveTo>
                <a:cubicBezTo>
                  <a:pt x="1650234" y="794253"/>
                  <a:pt x="1650234" y="827318"/>
                  <a:pt x="1662847" y="833930"/>
                </a:cubicBezTo>
                <a:cubicBezTo>
                  <a:pt x="1688073" y="847157"/>
                  <a:pt x="1694379" y="794253"/>
                  <a:pt x="1669153" y="794253"/>
                </a:cubicBezTo>
                <a:close/>
                <a:moveTo>
                  <a:pt x="2917809" y="791328"/>
                </a:moveTo>
                <a:cubicBezTo>
                  <a:pt x="2803426" y="906978"/>
                  <a:pt x="2693404" y="1026752"/>
                  <a:pt x="2589740" y="1149249"/>
                </a:cubicBezTo>
                <a:cubicBezTo>
                  <a:pt x="2570891" y="1129184"/>
                  <a:pt x="2551153" y="1110170"/>
                  <a:pt x="2530315" y="1092458"/>
                </a:cubicBezTo>
                <a:cubicBezTo>
                  <a:pt x="2535975" y="1081630"/>
                  <a:pt x="2541271" y="1075704"/>
                  <a:pt x="2541271" y="1069778"/>
                </a:cubicBezTo>
                <a:cubicBezTo>
                  <a:pt x="2547784" y="1056632"/>
                  <a:pt x="2547784" y="1050059"/>
                  <a:pt x="2554299" y="1036912"/>
                </a:cubicBezTo>
                <a:cubicBezTo>
                  <a:pt x="2560812" y="1030340"/>
                  <a:pt x="2560812" y="1030340"/>
                  <a:pt x="2567327" y="1017193"/>
                </a:cubicBezTo>
                <a:cubicBezTo>
                  <a:pt x="2567327" y="1004047"/>
                  <a:pt x="2554299" y="984327"/>
                  <a:pt x="2560812" y="971181"/>
                </a:cubicBezTo>
                <a:cubicBezTo>
                  <a:pt x="2567327" y="958035"/>
                  <a:pt x="2593382" y="958035"/>
                  <a:pt x="2599896" y="951461"/>
                </a:cubicBezTo>
                <a:cubicBezTo>
                  <a:pt x="2612924" y="944888"/>
                  <a:pt x="2619438" y="938315"/>
                  <a:pt x="2619438" y="931742"/>
                </a:cubicBezTo>
                <a:cubicBezTo>
                  <a:pt x="2632466" y="912022"/>
                  <a:pt x="2632466" y="905450"/>
                  <a:pt x="2652007" y="905450"/>
                </a:cubicBezTo>
                <a:cubicBezTo>
                  <a:pt x="2671550" y="905450"/>
                  <a:pt x="2684578" y="912022"/>
                  <a:pt x="2704119" y="898876"/>
                </a:cubicBezTo>
                <a:cubicBezTo>
                  <a:pt x="2723661" y="892302"/>
                  <a:pt x="2730175" y="879157"/>
                  <a:pt x="2743203" y="866011"/>
                </a:cubicBezTo>
                <a:cubicBezTo>
                  <a:pt x="2743203" y="859438"/>
                  <a:pt x="2749717" y="852865"/>
                  <a:pt x="2756230" y="846292"/>
                </a:cubicBezTo>
                <a:cubicBezTo>
                  <a:pt x="2762745" y="839718"/>
                  <a:pt x="2775773" y="839718"/>
                  <a:pt x="2788801" y="833146"/>
                </a:cubicBezTo>
                <a:cubicBezTo>
                  <a:pt x="2795314" y="826572"/>
                  <a:pt x="2795314" y="819998"/>
                  <a:pt x="2801829" y="813426"/>
                </a:cubicBezTo>
                <a:cubicBezTo>
                  <a:pt x="2814856" y="793706"/>
                  <a:pt x="2847426" y="800280"/>
                  <a:pt x="2866968" y="800280"/>
                </a:cubicBezTo>
                <a:cubicBezTo>
                  <a:pt x="2883927" y="800280"/>
                  <a:pt x="2900886" y="796716"/>
                  <a:pt x="2917809" y="791328"/>
                </a:cubicBezTo>
                <a:close/>
                <a:moveTo>
                  <a:pt x="1583467" y="713505"/>
                </a:moveTo>
                <a:cubicBezTo>
                  <a:pt x="1564430" y="713505"/>
                  <a:pt x="1545392" y="720465"/>
                  <a:pt x="1551738" y="734388"/>
                </a:cubicBezTo>
                <a:cubicBezTo>
                  <a:pt x="1551738" y="748311"/>
                  <a:pt x="1577121" y="755272"/>
                  <a:pt x="1583467" y="748311"/>
                </a:cubicBezTo>
                <a:cubicBezTo>
                  <a:pt x="1602503" y="741349"/>
                  <a:pt x="1608849" y="720465"/>
                  <a:pt x="1589812" y="713505"/>
                </a:cubicBezTo>
                <a:cubicBezTo>
                  <a:pt x="1589781" y="713505"/>
                  <a:pt x="1583519" y="713505"/>
                  <a:pt x="1583467" y="713505"/>
                </a:cubicBezTo>
                <a:close/>
                <a:moveTo>
                  <a:pt x="1128374" y="667178"/>
                </a:moveTo>
                <a:cubicBezTo>
                  <a:pt x="1127577" y="671213"/>
                  <a:pt x="1127577" y="676056"/>
                  <a:pt x="1127577" y="682456"/>
                </a:cubicBezTo>
                <a:cubicBezTo>
                  <a:pt x="1121059" y="695608"/>
                  <a:pt x="1127577" y="702183"/>
                  <a:pt x="1134093" y="708760"/>
                </a:cubicBezTo>
                <a:cubicBezTo>
                  <a:pt x="1147128" y="715336"/>
                  <a:pt x="1160161" y="708760"/>
                  <a:pt x="1173195" y="708760"/>
                </a:cubicBezTo>
                <a:cubicBezTo>
                  <a:pt x="1179713" y="708760"/>
                  <a:pt x="1199263" y="715336"/>
                  <a:pt x="1199263" y="721912"/>
                </a:cubicBezTo>
                <a:lnTo>
                  <a:pt x="1203336" y="736707"/>
                </a:lnTo>
                <a:cubicBezTo>
                  <a:pt x="1202522" y="739996"/>
                  <a:pt x="1199263" y="741640"/>
                  <a:pt x="1192746" y="741640"/>
                </a:cubicBezTo>
                <a:cubicBezTo>
                  <a:pt x="1186230" y="748216"/>
                  <a:pt x="1173195" y="748216"/>
                  <a:pt x="1179712" y="761367"/>
                </a:cubicBezTo>
                <a:cubicBezTo>
                  <a:pt x="1179712" y="767943"/>
                  <a:pt x="1192744" y="774518"/>
                  <a:pt x="1192746" y="781095"/>
                </a:cubicBezTo>
                <a:cubicBezTo>
                  <a:pt x="1199263" y="794247"/>
                  <a:pt x="1153644" y="800822"/>
                  <a:pt x="1147128" y="813975"/>
                </a:cubicBezTo>
                <a:cubicBezTo>
                  <a:pt x="1147128" y="827126"/>
                  <a:pt x="1147128" y="840278"/>
                  <a:pt x="1147128" y="846853"/>
                </a:cubicBezTo>
                <a:cubicBezTo>
                  <a:pt x="1140610" y="853429"/>
                  <a:pt x="1127577" y="853429"/>
                  <a:pt x="1127577" y="846853"/>
                </a:cubicBezTo>
                <a:cubicBezTo>
                  <a:pt x="1108026" y="827126"/>
                  <a:pt x="1121059" y="794247"/>
                  <a:pt x="1094992" y="787671"/>
                </a:cubicBezTo>
                <a:cubicBezTo>
                  <a:pt x="1081957" y="787671"/>
                  <a:pt x="1075441" y="794247"/>
                  <a:pt x="1075441" y="807398"/>
                </a:cubicBezTo>
                <a:cubicBezTo>
                  <a:pt x="1068924" y="820551"/>
                  <a:pt x="1055890" y="833702"/>
                  <a:pt x="1036339" y="827126"/>
                </a:cubicBezTo>
                <a:cubicBezTo>
                  <a:pt x="1023304" y="827126"/>
                  <a:pt x="1016788" y="820551"/>
                  <a:pt x="997237" y="820551"/>
                </a:cubicBezTo>
                <a:cubicBezTo>
                  <a:pt x="990758" y="820551"/>
                  <a:pt x="984280" y="820551"/>
                  <a:pt x="984202" y="820551"/>
                </a:cubicBezTo>
                <a:cubicBezTo>
                  <a:pt x="975891" y="820551"/>
                  <a:pt x="970230" y="812529"/>
                  <a:pt x="964963" y="807183"/>
                </a:cubicBezTo>
                <a:lnTo>
                  <a:pt x="1050097" y="729092"/>
                </a:lnTo>
                <a:cubicBezTo>
                  <a:pt x="1044758" y="761820"/>
                  <a:pt x="1108476" y="794102"/>
                  <a:pt x="1134142" y="780977"/>
                </a:cubicBezTo>
                <a:cubicBezTo>
                  <a:pt x="1153617" y="774336"/>
                  <a:pt x="1147125" y="747776"/>
                  <a:pt x="1140634" y="734497"/>
                </a:cubicBezTo>
                <a:cubicBezTo>
                  <a:pt x="1140634" y="721217"/>
                  <a:pt x="1108177" y="714576"/>
                  <a:pt x="1101683" y="714576"/>
                </a:cubicBezTo>
                <a:cubicBezTo>
                  <a:pt x="1095191" y="714576"/>
                  <a:pt x="1095191" y="714576"/>
                  <a:pt x="1088701" y="707937"/>
                </a:cubicBezTo>
                <a:lnTo>
                  <a:pt x="1068188" y="712599"/>
                </a:lnTo>
                <a:close/>
                <a:moveTo>
                  <a:pt x="2958163" y="609658"/>
                </a:moveTo>
                <a:cubicBezTo>
                  <a:pt x="2971191" y="609658"/>
                  <a:pt x="2997246" y="616232"/>
                  <a:pt x="3010274" y="622804"/>
                </a:cubicBezTo>
                <a:cubicBezTo>
                  <a:pt x="3016788" y="629378"/>
                  <a:pt x="3029816" y="635951"/>
                  <a:pt x="3036329" y="649097"/>
                </a:cubicBezTo>
                <a:lnTo>
                  <a:pt x="3047816" y="660688"/>
                </a:lnTo>
                <a:lnTo>
                  <a:pt x="3010204" y="695856"/>
                </a:lnTo>
                <a:cubicBezTo>
                  <a:pt x="3005124" y="697176"/>
                  <a:pt x="3000555" y="696778"/>
                  <a:pt x="2997246" y="695109"/>
                </a:cubicBezTo>
                <a:cubicBezTo>
                  <a:pt x="2984219" y="681963"/>
                  <a:pt x="2990732" y="668817"/>
                  <a:pt x="2984219" y="655671"/>
                </a:cubicBezTo>
                <a:cubicBezTo>
                  <a:pt x="2977705" y="649097"/>
                  <a:pt x="2964677" y="655671"/>
                  <a:pt x="2958163" y="655671"/>
                </a:cubicBezTo>
                <a:cubicBezTo>
                  <a:pt x="2958163" y="642524"/>
                  <a:pt x="2958163" y="642524"/>
                  <a:pt x="2951649" y="635951"/>
                </a:cubicBezTo>
                <a:cubicBezTo>
                  <a:pt x="2951649" y="629378"/>
                  <a:pt x="2938621" y="629378"/>
                  <a:pt x="2938621" y="622804"/>
                </a:cubicBezTo>
                <a:cubicBezTo>
                  <a:pt x="2938621" y="616232"/>
                  <a:pt x="2951649" y="609658"/>
                  <a:pt x="2958163" y="609658"/>
                </a:cubicBezTo>
                <a:close/>
                <a:moveTo>
                  <a:pt x="1600752" y="502077"/>
                </a:moveTo>
                <a:cubicBezTo>
                  <a:pt x="1592605" y="501254"/>
                  <a:pt x="1582830" y="502899"/>
                  <a:pt x="1576313" y="502899"/>
                </a:cubicBezTo>
                <a:cubicBezTo>
                  <a:pt x="1563279" y="509481"/>
                  <a:pt x="1550246" y="516062"/>
                  <a:pt x="1537211" y="516062"/>
                </a:cubicBezTo>
                <a:cubicBezTo>
                  <a:pt x="1524178" y="516062"/>
                  <a:pt x="1517661" y="516062"/>
                  <a:pt x="1504627" y="516062"/>
                </a:cubicBezTo>
                <a:cubicBezTo>
                  <a:pt x="1478559" y="516062"/>
                  <a:pt x="1445975" y="516062"/>
                  <a:pt x="1432941" y="542388"/>
                </a:cubicBezTo>
                <a:cubicBezTo>
                  <a:pt x="1426424" y="548969"/>
                  <a:pt x="1432941" y="575294"/>
                  <a:pt x="1439459" y="588459"/>
                </a:cubicBezTo>
                <a:cubicBezTo>
                  <a:pt x="1439459" y="595040"/>
                  <a:pt x="1452492" y="621365"/>
                  <a:pt x="1439459" y="627947"/>
                </a:cubicBezTo>
                <a:cubicBezTo>
                  <a:pt x="1432941" y="634529"/>
                  <a:pt x="1413391" y="621365"/>
                  <a:pt x="1406873" y="614784"/>
                </a:cubicBezTo>
                <a:cubicBezTo>
                  <a:pt x="1400357" y="608203"/>
                  <a:pt x="1400357" y="588459"/>
                  <a:pt x="1400357" y="575294"/>
                </a:cubicBezTo>
                <a:cubicBezTo>
                  <a:pt x="1400357" y="555550"/>
                  <a:pt x="1413391" y="522643"/>
                  <a:pt x="1393840" y="509481"/>
                </a:cubicBezTo>
                <a:cubicBezTo>
                  <a:pt x="1374289" y="496318"/>
                  <a:pt x="1354738" y="516062"/>
                  <a:pt x="1348221" y="535807"/>
                </a:cubicBezTo>
                <a:cubicBezTo>
                  <a:pt x="1335187" y="548969"/>
                  <a:pt x="1328670" y="555550"/>
                  <a:pt x="1322154" y="575294"/>
                </a:cubicBezTo>
                <a:cubicBezTo>
                  <a:pt x="1315637" y="588459"/>
                  <a:pt x="1302603" y="608203"/>
                  <a:pt x="1322154" y="621365"/>
                </a:cubicBezTo>
                <a:cubicBezTo>
                  <a:pt x="1328670" y="627947"/>
                  <a:pt x="1335187" y="627947"/>
                  <a:pt x="1341705" y="641110"/>
                </a:cubicBezTo>
                <a:cubicBezTo>
                  <a:pt x="1348221" y="654273"/>
                  <a:pt x="1348221" y="667435"/>
                  <a:pt x="1361255" y="680598"/>
                </a:cubicBezTo>
                <a:cubicBezTo>
                  <a:pt x="1380806" y="693761"/>
                  <a:pt x="1393840" y="680598"/>
                  <a:pt x="1419908" y="680598"/>
                </a:cubicBezTo>
                <a:cubicBezTo>
                  <a:pt x="1426424" y="687180"/>
                  <a:pt x="1432941" y="687180"/>
                  <a:pt x="1439459" y="693761"/>
                </a:cubicBezTo>
                <a:cubicBezTo>
                  <a:pt x="1445975" y="693761"/>
                  <a:pt x="1452492" y="693761"/>
                  <a:pt x="1465526" y="700343"/>
                </a:cubicBezTo>
                <a:cubicBezTo>
                  <a:pt x="1472043" y="700343"/>
                  <a:pt x="1478559" y="700343"/>
                  <a:pt x="1485076" y="700343"/>
                </a:cubicBezTo>
                <a:cubicBezTo>
                  <a:pt x="1498110" y="700343"/>
                  <a:pt x="1504627" y="706924"/>
                  <a:pt x="1517661" y="706924"/>
                </a:cubicBezTo>
                <a:cubicBezTo>
                  <a:pt x="1530695" y="706924"/>
                  <a:pt x="1537211" y="693761"/>
                  <a:pt x="1550246" y="687180"/>
                </a:cubicBezTo>
                <a:cubicBezTo>
                  <a:pt x="1582830" y="680598"/>
                  <a:pt x="1615415" y="693761"/>
                  <a:pt x="1641483" y="700343"/>
                </a:cubicBezTo>
                <a:cubicBezTo>
                  <a:pt x="1687100" y="720087"/>
                  <a:pt x="1732719" y="766157"/>
                  <a:pt x="1739235" y="818809"/>
                </a:cubicBezTo>
                <a:cubicBezTo>
                  <a:pt x="1745753" y="845134"/>
                  <a:pt x="1732719" y="871460"/>
                  <a:pt x="1726202" y="891204"/>
                </a:cubicBezTo>
                <a:cubicBezTo>
                  <a:pt x="1726202" y="897785"/>
                  <a:pt x="1719686" y="910946"/>
                  <a:pt x="1719686" y="917530"/>
                </a:cubicBezTo>
                <a:cubicBezTo>
                  <a:pt x="1719739" y="917576"/>
                  <a:pt x="1726202" y="924130"/>
                  <a:pt x="1726202" y="930693"/>
                </a:cubicBezTo>
                <a:cubicBezTo>
                  <a:pt x="1726202" y="943855"/>
                  <a:pt x="1713168" y="957018"/>
                  <a:pt x="1700135" y="963600"/>
                </a:cubicBezTo>
                <a:cubicBezTo>
                  <a:pt x="1687100" y="970183"/>
                  <a:pt x="1661033" y="970183"/>
                  <a:pt x="1647999" y="970183"/>
                </a:cubicBezTo>
                <a:cubicBezTo>
                  <a:pt x="1634965" y="970183"/>
                  <a:pt x="1615415" y="963600"/>
                  <a:pt x="1602381" y="970183"/>
                </a:cubicBezTo>
                <a:cubicBezTo>
                  <a:pt x="1589347" y="983345"/>
                  <a:pt x="1602381" y="1009670"/>
                  <a:pt x="1615415" y="1016253"/>
                </a:cubicBezTo>
                <a:cubicBezTo>
                  <a:pt x="1641483" y="1035996"/>
                  <a:pt x="1687100" y="996508"/>
                  <a:pt x="1713168" y="1016253"/>
                </a:cubicBezTo>
                <a:cubicBezTo>
                  <a:pt x="1726202" y="1022834"/>
                  <a:pt x="1732719" y="1035996"/>
                  <a:pt x="1745753" y="1042578"/>
                </a:cubicBezTo>
                <a:cubicBezTo>
                  <a:pt x="1758786" y="1049159"/>
                  <a:pt x="1765304" y="1055740"/>
                  <a:pt x="1771821" y="1055740"/>
                </a:cubicBezTo>
                <a:cubicBezTo>
                  <a:pt x="1791372" y="1062322"/>
                  <a:pt x="1804405" y="1055740"/>
                  <a:pt x="1823956" y="1055740"/>
                </a:cubicBezTo>
                <a:cubicBezTo>
                  <a:pt x="1836989" y="1055740"/>
                  <a:pt x="1856540" y="1055740"/>
                  <a:pt x="1869575" y="1062322"/>
                </a:cubicBezTo>
                <a:cubicBezTo>
                  <a:pt x="1876091" y="1068904"/>
                  <a:pt x="1889124" y="1068904"/>
                  <a:pt x="1902159" y="1075485"/>
                </a:cubicBezTo>
                <a:cubicBezTo>
                  <a:pt x="1908675" y="1075485"/>
                  <a:pt x="1915192" y="1075485"/>
                  <a:pt x="1915192" y="1062322"/>
                </a:cubicBezTo>
                <a:cubicBezTo>
                  <a:pt x="1915192" y="1055740"/>
                  <a:pt x="1902159" y="1055740"/>
                  <a:pt x="1895642" y="1049159"/>
                </a:cubicBezTo>
                <a:cubicBezTo>
                  <a:pt x="1882608" y="1042578"/>
                  <a:pt x="1843507" y="1035996"/>
                  <a:pt x="1850024" y="1016253"/>
                </a:cubicBezTo>
                <a:cubicBezTo>
                  <a:pt x="1856540" y="1003089"/>
                  <a:pt x="1869575" y="1009670"/>
                  <a:pt x="1882608" y="1009670"/>
                </a:cubicBezTo>
                <a:cubicBezTo>
                  <a:pt x="1895642" y="1009670"/>
                  <a:pt x="1902159" y="1003089"/>
                  <a:pt x="1915192" y="1003089"/>
                </a:cubicBezTo>
                <a:cubicBezTo>
                  <a:pt x="1928226" y="996508"/>
                  <a:pt x="1941261" y="996508"/>
                  <a:pt x="1941261" y="983345"/>
                </a:cubicBezTo>
                <a:cubicBezTo>
                  <a:pt x="1941261" y="970183"/>
                  <a:pt x="1928226" y="957018"/>
                  <a:pt x="1921710" y="950437"/>
                </a:cubicBezTo>
                <a:cubicBezTo>
                  <a:pt x="1902159" y="943855"/>
                  <a:pt x="1869575" y="917530"/>
                  <a:pt x="1882608" y="891204"/>
                </a:cubicBezTo>
                <a:cubicBezTo>
                  <a:pt x="1889124" y="878042"/>
                  <a:pt x="1928226" y="891204"/>
                  <a:pt x="1941261" y="897786"/>
                </a:cubicBezTo>
                <a:cubicBezTo>
                  <a:pt x="1954294" y="910949"/>
                  <a:pt x="1973845" y="930693"/>
                  <a:pt x="1993396" y="930693"/>
                </a:cubicBezTo>
                <a:cubicBezTo>
                  <a:pt x="2019463" y="930693"/>
                  <a:pt x="2039013" y="904368"/>
                  <a:pt x="2045531" y="878042"/>
                </a:cubicBezTo>
                <a:cubicBezTo>
                  <a:pt x="2058564" y="851716"/>
                  <a:pt x="2039013" y="838553"/>
                  <a:pt x="2012946" y="838553"/>
                </a:cubicBezTo>
                <a:cubicBezTo>
                  <a:pt x="1993396" y="838553"/>
                  <a:pt x="1973845" y="838553"/>
                  <a:pt x="1947777" y="825390"/>
                </a:cubicBezTo>
                <a:cubicBezTo>
                  <a:pt x="1928226" y="818809"/>
                  <a:pt x="1908675" y="812228"/>
                  <a:pt x="1889124" y="799065"/>
                </a:cubicBezTo>
                <a:cubicBezTo>
                  <a:pt x="1869575" y="772738"/>
                  <a:pt x="1863057" y="739832"/>
                  <a:pt x="1850024" y="713505"/>
                </a:cubicBezTo>
                <a:cubicBezTo>
                  <a:pt x="1843507" y="693761"/>
                  <a:pt x="1830473" y="674017"/>
                  <a:pt x="1817439" y="660854"/>
                </a:cubicBezTo>
                <a:cubicBezTo>
                  <a:pt x="1804405" y="654273"/>
                  <a:pt x="1791372" y="647691"/>
                  <a:pt x="1778337" y="647691"/>
                </a:cubicBezTo>
                <a:cubicBezTo>
                  <a:pt x="1771821" y="641110"/>
                  <a:pt x="1765304" y="641110"/>
                  <a:pt x="1758786" y="641110"/>
                </a:cubicBezTo>
                <a:cubicBezTo>
                  <a:pt x="1758771" y="641094"/>
                  <a:pt x="1752340" y="634598"/>
                  <a:pt x="1752270" y="634529"/>
                </a:cubicBezTo>
                <a:cubicBezTo>
                  <a:pt x="1739235" y="627947"/>
                  <a:pt x="1732719" y="614784"/>
                  <a:pt x="1719686" y="595040"/>
                </a:cubicBezTo>
                <a:cubicBezTo>
                  <a:pt x="1706651" y="581877"/>
                  <a:pt x="1687100" y="581877"/>
                  <a:pt x="1674067" y="581877"/>
                </a:cubicBezTo>
                <a:cubicBezTo>
                  <a:pt x="1647999" y="575294"/>
                  <a:pt x="1576313" y="575294"/>
                  <a:pt x="1602381" y="535807"/>
                </a:cubicBezTo>
                <a:cubicBezTo>
                  <a:pt x="1608897" y="529225"/>
                  <a:pt x="1615415" y="522643"/>
                  <a:pt x="1615415" y="516062"/>
                </a:cubicBezTo>
                <a:cubicBezTo>
                  <a:pt x="1615415" y="506190"/>
                  <a:pt x="1608897" y="502899"/>
                  <a:pt x="1600752" y="502077"/>
                </a:cubicBezTo>
                <a:close/>
                <a:moveTo>
                  <a:pt x="1473191" y="450839"/>
                </a:moveTo>
                <a:cubicBezTo>
                  <a:pt x="1479728" y="450839"/>
                  <a:pt x="1486265" y="463833"/>
                  <a:pt x="1492801" y="463833"/>
                </a:cubicBezTo>
                <a:cubicBezTo>
                  <a:pt x="1510749" y="469779"/>
                  <a:pt x="1545118" y="464841"/>
                  <a:pt x="1555152" y="453328"/>
                </a:cubicBezTo>
                <a:cubicBezTo>
                  <a:pt x="1817156" y="581451"/>
                  <a:pt x="2046164" y="732868"/>
                  <a:pt x="2248392" y="896876"/>
                </a:cubicBezTo>
                <a:cubicBezTo>
                  <a:pt x="2248144" y="897469"/>
                  <a:pt x="2248144" y="898130"/>
                  <a:pt x="2248144" y="898876"/>
                </a:cubicBezTo>
                <a:cubicBezTo>
                  <a:pt x="2248144" y="918596"/>
                  <a:pt x="2267685" y="925168"/>
                  <a:pt x="2274200" y="938315"/>
                </a:cubicBezTo>
                <a:cubicBezTo>
                  <a:pt x="2274200" y="944888"/>
                  <a:pt x="2274200" y="951461"/>
                  <a:pt x="2280713" y="958035"/>
                </a:cubicBezTo>
                <a:cubicBezTo>
                  <a:pt x="2287228" y="971181"/>
                  <a:pt x="2287228" y="964607"/>
                  <a:pt x="2300255" y="971181"/>
                </a:cubicBezTo>
                <a:cubicBezTo>
                  <a:pt x="2303512" y="971181"/>
                  <a:pt x="2306769" y="971181"/>
                  <a:pt x="2308398" y="972824"/>
                </a:cubicBezTo>
                <a:lnTo>
                  <a:pt x="2306769" y="984327"/>
                </a:lnTo>
                <a:cubicBezTo>
                  <a:pt x="2306769" y="990901"/>
                  <a:pt x="2293741" y="984327"/>
                  <a:pt x="2293741" y="997473"/>
                </a:cubicBezTo>
                <a:cubicBezTo>
                  <a:pt x="2293741" y="1004030"/>
                  <a:pt x="2306702" y="1017125"/>
                  <a:pt x="2306769" y="1017193"/>
                </a:cubicBezTo>
                <a:cubicBezTo>
                  <a:pt x="2313243" y="1023726"/>
                  <a:pt x="2319717" y="1023766"/>
                  <a:pt x="2319797" y="1023766"/>
                </a:cubicBezTo>
                <a:cubicBezTo>
                  <a:pt x="2326311" y="1030340"/>
                  <a:pt x="2319797" y="1043486"/>
                  <a:pt x="2326311" y="1043486"/>
                </a:cubicBezTo>
                <a:cubicBezTo>
                  <a:pt x="2332825" y="1063206"/>
                  <a:pt x="2345853" y="1056632"/>
                  <a:pt x="2358880" y="1063206"/>
                </a:cubicBezTo>
                <a:cubicBezTo>
                  <a:pt x="2371908" y="1063206"/>
                  <a:pt x="2371908" y="1082924"/>
                  <a:pt x="2378423" y="1089497"/>
                </a:cubicBezTo>
                <a:cubicBezTo>
                  <a:pt x="2384936" y="1109216"/>
                  <a:pt x="2397964" y="1122362"/>
                  <a:pt x="2417506" y="1122362"/>
                </a:cubicBezTo>
                <a:cubicBezTo>
                  <a:pt x="2430534" y="1122362"/>
                  <a:pt x="2430534" y="1115790"/>
                  <a:pt x="2443561" y="1122362"/>
                </a:cubicBezTo>
                <a:cubicBezTo>
                  <a:pt x="2456589" y="1128936"/>
                  <a:pt x="2463104" y="1135510"/>
                  <a:pt x="2476131" y="1148656"/>
                </a:cubicBezTo>
                <a:cubicBezTo>
                  <a:pt x="2482645" y="1155228"/>
                  <a:pt x="2495673" y="1161802"/>
                  <a:pt x="2502187" y="1161802"/>
                </a:cubicBezTo>
                <a:cubicBezTo>
                  <a:pt x="2508701" y="1155228"/>
                  <a:pt x="2508701" y="1148656"/>
                  <a:pt x="2508701" y="1142082"/>
                </a:cubicBezTo>
                <a:lnTo>
                  <a:pt x="2517444" y="1133259"/>
                </a:lnTo>
                <a:lnTo>
                  <a:pt x="2564596" y="1177954"/>
                </a:lnTo>
                <a:cubicBezTo>
                  <a:pt x="2487464" y="1268743"/>
                  <a:pt x="2413642" y="1360723"/>
                  <a:pt x="2344538" y="1453727"/>
                </a:cubicBezTo>
                <a:cubicBezTo>
                  <a:pt x="2244363" y="1415184"/>
                  <a:pt x="2144762" y="1379803"/>
                  <a:pt x="2046472" y="1347605"/>
                </a:cubicBezTo>
                <a:cubicBezTo>
                  <a:pt x="2046472" y="1342893"/>
                  <a:pt x="2046472" y="1338182"/>
                  <a:pt x="2046472" y="1333470"/>
                </a:cubicBezTo>
                <a:cubicBezTo>
                  <a:pt x="2039956" y="1320318"/>
                  <a:pt x="2033439" y="1313742"/>
                  <a:pt x="2033439" y="1307166"/>
                </a:cubicBezTo>
                <a:cubicBezTo>
                  <a:pt x="2033439" y="1294015"/>
                  <a:pt x="2033439" y="1287439"/>
                  <a:pt x="2026921" y="1274286"/>
                </a:cubicBezTo>
                <a:cubicBezTo>
                  <a:pt x="2026921" y="1261135"/>
                  <a:pt x="2026921" y="1254559"/>
                  <a:pt x="2020405" y="1247984"/>
                </a:cubicBezTo>
                <a:cubicBezTo>
                  <a:pt x="2013888" y="1234831"/>
                  <a:pt x="1994337" y="1228255"/>
                  <a:pt x="1987819" y="1215104"/>
                </a:cubicBezTo>
                <a:cubicBezTo>
                  <a:pt x="1974786" y="1201951"/>
                  <a:pt x="1981303" y="1195376"/>
                  <a:pt x="1974786" y="1182224"/>
                </a:cubicBezTo>
                <a:cubicBezTo>
                  <a:pt x="1968268" y="1169073"/>
                  <a:pt x="1955235" y="1155920"/>
                  <a:pt x="1942201" y="1169073"/>
                </a:cubicBezTo>
                <a:cubicBezTo>
                  <a:pt x="1935684" y="1175648"/>
                  <a:pt x="1929166" y="1188800"/>
                  <a:pt x="1922650" y="1195376"/>
                </a:cubicBezTo>
                <a:cubicBezTo>
                  <a:pt x="1909616" y="1215104"/>
                  <a:pt x="1883548" y="1215104"/>
                  <a:pt x="1863997" y="1208528"/>
                </a:cubicBezTo>
                <a:cubicBezTo>
                  <a:pt x="1844446" y="1201951"/>
                  <a:pt x="1831412" y="1182224"/>
                  <a:pt x="1824895" y="1162496"/>
                </a:cubicBezTo>
                <a:cubicBezTo>
                  <a:pt x="1824895" y="1142769"/>
                  <a:pt x="1824895" y="1123040"/>
                  <a:pt x="1805344" y="1109889"/>
                </a:cubicBezTo>
                <a:cubicBezTo>
                  <a:pt x="1792310" y="1096738"/>
                  <a:pt x="1772759" y="1090162"/>
                  <a:pt x="1753208" y="1077009"/>
                </a:cubicBezTo>
                <a:cubicBezTo>
                  <a:pt x="1746691" y="1063858"/>
                  <a:pt x="1733657" y="1050706"/>
                  <a:pt x="1720624" y="1044130"/>
                </a:cubicBezTo>
                <a:cubicBezTo>
                  <a:pt x="1701072" y="1044130"/>
                  <a:pt x="1681521" y="1050706"/>
                  <a:pt x="1668487" y="1063858"/>
                </a:cubicBezTo>
                <a:cubicBezTo>
                  <a:pt x="1655453" y="1070434"/>
                  <a:pt x="1635902" y="1063858"/>
                  <a:pt x="1622868" y="1070434"/>
                </a:cubicBezTo>
                <a:cubicBezTo>
                  <a:pt x="1596800" y="1077009"/>
                  <a:pt x="1616351" y="1109889"/>
                  <a:pt x="1609834" y="1129617"/>
                </a:cubicBezTo>
                <a:cubicBezTo>
                  <a:pt x="1609834" y="1136193"/>
                  <a:pt x="1603317" y="1136193"/>
                  <a:pt x="1603317" y="1142769"/>
                </a:cubicBezTo>
                <a:cubicBezTo>
                  <a:pt x="1609834" y="1149344"/>
                  <a:pt x="1609834" y="1149344"/>
                  <a:pt x="1616351" y="1155920"/>
                </a:cubicBezTo>
                <a:cubicBezTo>
                  <a:pt x="1616351" y="1162496"/>
                  <a:pt x="1609834" y="1175648"/>
                  <a:pt x="1603317" y="1182224"/>
                </a:cubicBezTo>
                <a:cubicBezTo>
                  <a:pt x="1598146" y="1187442"/>
                  <a:pt x="1584769" y="1192660"/>
                  <a:pt x="1581417" y="1202381"/>
                </a:cubicBezTo>
                <a:cubicBezTo>
                  <a:pt x="1448623" y="1163631"/>
                  <a:pt x="1321528" y="1130745"/>
                  <a:pt x="1202361" y="1103854"/>
                </a:cubicBezTo>
                <a:cubicBezTo>
                  <a:pt x="1209628" y="1093304"/>
                  <a:pt x="1215701" y="1088445"/>
                  <a:pt x="1225332" y="1083585"/>
                </a:cubicBezTo>
                <a:cubicBezTo>
                  <a:pt x="1238365" y="1077009"/>
                  <a:pt x="1244883" y="1063858"/>
                  <a:pt x="1257916" y="1057282"/>
                </a:cubicBezTo>
                <a:cubicBezTo>
                  <a:pt x="1264434" y="1044130"/>
                  <a:pt x="1264434" y="1030978"/>
                  <a:pt x="1270950" y="1024402"/>
                </a:cubicBezTo>
                <a:cubicBezTo>
                  <a:pt x="1277467" y="1017827"/>
                  <a:pt x="1283985" y="1017827"/>
                  <a:pt x="1290501" y="1011251"/>
                </a:cubicBezTo>
                <a:cubicBezTo>
                  <a:pt x="1303536" y="1004674"/>
                  <a:pt x="1323086" y="998098"/>
                  <a:pt x="1342637" y="991523"/>
                </a:cubicBezTo>
                <a:cubicBezTo>
                  <a:pt x="1349154" y="984947"/>
                  <a:pt x="1355672" y="984947"/>
                  <a:pt x="1355672" y="978371"/>
                </a:cubicBezTo>
                <a:cubicBezTo>
                  <a:pt x="1355672" y="971796"/>
                  <a:pt x="1349154" y="958643"/>
                  <a:pt x="1349154" y="952067"/>
                </a:cubicBezTo>
                <a:cubicBezTo>
                  <a:pt x="1336121" y="945492"/>
                  <a:pt x="1329603" y="945492"/>
                  <a:pt x="1316569" y="945492"/>
                </a:cubicBezTo>
                <a:cubicBezTo>
                  <a:pt x="1310052" y="945492"/>
                  <a:pt x="1283985" y="945492"/>
                  <a:pt x="1290501" y="925763"/>
                </a:cubicBezTo>
                <a:cubicBezTo>
                  <a:pt x="1297018" y="912612"/>
                  <a:pt x="1323084" y="919188"/>
                  <a:pt x="1336121" y="919188"/>
                </a:cubicBezTo>
                <a:cubicBezTo>
                  <a:pt x="1342637" y="925763"/>
                  <a:pt x="1355672" y="932340"/>
                  <a:pt x="1368705" y="932340"/>
                </a:cubicBezTo>
                <a:cubicBezTo>
                  <a:pt x="1388256" y="925763"/>
                  <a:pt x="1381739" y="899460"/>
                  <a:pt x="1401290" y="892884"/>
                </a:cubicBezTo>
                <a:cubicBezTo>
                  <a:pt x="1414325" y="892885"/>
                  <a:pt x="1414325" y="892885"/>
                  <a:pt x="1427358" y="899460"/>
                </a:cubicBezTo>
                <a:cubicBezTo>
                  <a:pt x="1440392" y="906036"/>
                  <a:pt x="1466460" y="886308"/>
                  <a:pt x="1479494" y="879732"/>
                </a:cubicBezTo>
                <a:cubicBezTo>
                  <a:pt x="1499045" y="873156"/>
                  <a:pt x="1512079" y="866581"/>
                  <a:pt x="1531630" y="866581"/>
                </a:cubicBezTo>
                <a:cubicBezTo>
                  <a:pt x="1544664" y="860005"/>
                  <a:pt x="1551181" y="853429"/>
                  <a:pt x="1544664" y="840278"/>
                </a:cubicBezTo>
                <a:cubicBezTo>
                  <a:pt x="1544664" y="820551"/>
                  <a:pt x="1531630" y="820551"/>
                  <a:pt x="1518596" y="807398"/>
                </a:cubicBezTo>
                <a:cubicBezTo>
                  <a:pt x="1518596" y="800851"/>
                  <a:pt x="1518596" y="794305"/>
                  <a:pt x="1518596" y="794247"/>
                </a:cubicBezTo>
                <a:cubicBezTo>
                  <a:pt x="1518596" y="781095"/>
                  <a:pt x="1512079" y="774518"/>
                  <a:pt x="1518596" y="767943"/>
                </a:cubicBezTo>
                <a:cubicBezTo>
                  <a:pt x="1518596" y="761367"/>
                  <a:pt x="1525113" y="754791"/>
                  <a:pt x="1518596" y="748216"/>
                </a:cubicBezTo>
                <a:cubicBezTo>
                  <a:pt x="1518596" y="741640"/>
                  <a:pt x="1505562" y="741640"/>
                  <a:pt x="1499045" y="735063"/>
                </a:cubicBezTo>
                <a:cubicBezTo>
                  <a:pt x="1492529" y="728487"/>
                  <a:pt x="1492529" y="721912"/>
                  <a:pt x="1479494" y="721912"/>
                </a:cubicBezTo>
                <a:cubicBezTo>
                  <a:pt x="1466460" y="715336"/>
                  <a:pt x="1453427" y="715336"/>
                  <a:pt x="1440392" y="721912"/>
                </a:cubicBezTo>
                <a:cubicBezTo>
                  <a:pt x="1427358" y="721912"/>
                  <a:pt x="1420841" y="728487"/>
                  <a:pt x="1427358" y="741640"/>
                </a:cubicBezTo>
                <a:cubicBezTo>
                  <a:pt x="1427358" y="748216"/>
                  <a:pt x="1446909" y="754791"/>
                  <a:pt x="1440392" y="767943"/>
                </a:cubicBezTo>
                <a:cubicBezTo>
                  <a:pt x="1433907" y="767943"/>
                  <a:pt x="1427420" y="767943"/>
                  <a:pt x="1427358" y="767943"/>
                </a:cubicBezTo>
                <a:cubicBezTo>
                  <a:pt x="1420841" y="767943"/>
                  <a:pt x="1420841" y="774518"/>
                  <a:pt x="1414325" y="781095"/>
                </a:cubicBezTo>
                <a:cubicBezTo>
                  <a:pt x="1414325" y="787671"/>
                  <a:pt x="1420841" y="794247"/>
                  <a:pt x="1414325" y="800822"/>
                </a:cubicBezTo>
                <a:cubicBezTo>
                  <a:pt x="1414325" y="807398"/>
                  <a:pt x="1414325" y="813975"/>
                  <a:pt x="1407807" y="813975"/>
                </a:cubicBezTo>
                <a:cubicBezTo>
                  <a:pt x="1401290" y="827126"/>
                  <a:pt x="1388256" y="846853"/>
                  <a:pt x="1375223" y="846853"/>
                </a:cubicBezTo>
                <a:cubicBezTo>
                  <a:pt x="1362188" y="846853"/>
                  <a:pt x="1355672" y="840278"/>
                  <a:pt x="1355672" y="827126"/>
                </a:cubicBezTo>
                <a:cubicBezTo>
                  <a:pt x="1342637" y="807398"/>
                  <a:pt x="1349154" y="787671"/>
                  <a:pt x="1349154" y="767943"/>
                </a:cubicBezTo>
                <a:cubicBezTo>
                  <a:pt x="1349154" y="754791"/>
                  <a:pt x="1336121" y="735063"/>
                  <a:pt x="1323086" y="748216"/>
                </a:cubicBezTo>
                <a:cubicBezTo>
                  <a:pt x="1310052" y="754791"/>
                  <a:pt x="1323086" y="800822"/>
                  <a:pt x="1297019" y="787671"/>
                </a:cubicBezTo>
                <a:cubicBezTo>
                  <a:pt x="1290501" y="781095"/>
                  <a:pt x="1290501" y="774518"/>
                  <a:pt x="1283985" y="767943"/>
                </a:cubicBezTo>
                <a:cubicBezTo>
                  <a:pt x="1283985" y="754791"/>
                  <a:pt x="1283985" y="748216"/>
                  <a:pt x="1270950" y="741640"/>
                </a:cubicBezTo>
                <a:cubicBezTo>
                  <a:pt x="1257916" y="741640"/>
                  <a:pt x="1251399" y="728487"/>
                  <a:pt x="1251399" y="721912"/>
                </a:cubicBezTo>
                <a:cubicBezTo>
                  <a:pt x="1244883" y="715336"/>
                  <a:pt x="1244883" y="715336"/>
                  <a:pt x="1244883" y="708760"/>
                </a:cubicBezTo>
                <a:cubicBezTo>
                  <a:pt x="1244883" y="702230"/>
                  <a:pt x="1251308" y="695700"/>
                  <a:pt x="1251399" y="695608"/>
                </a:cubicBezTo>
                <a:cubicBezTo>
                  <a:pt x="1251399" y="689032"/>
                  <a:pt x="1244883" y="695608"/>
                  <a:pt x="1238365" y="689032"/>
                </a:cubicBezTo>
                <a:cubicBezTo>
                  <a:pt x="1238365" y="688966"/>
                  <a:pt x="1238407" y="682456"/>
                  <a:pt x="1244883" y="682456"/>
                </a:cubicBezTo>
                <a:cubicBezTo>
                  <a:pt x="1244916" y="682490"/>
                  <a:pt x="1251416" y="689018"/>
                  <a:pt x="1257916" y="682456"/>
                </a:cubicBezTo>
                <a:cubicBezTo>
                  <a:pt x="1264434" y="675880"/>
                  <a:pt x="1264434" y="669305"/>
                  <a:pt x="1257916" y="662728"/>
                </a:cubicBezTo>
                <a:cubicBezTo>
                  <a:pt x="1251399" y="656152"/>
                  <a:pt x="1238365" y="656152"/>
                  <a:pt x="1225332" y="649576"/>
                </a:cubicBezTo>
                <a:cubicBezTo>
                  <a:pt x="1218814" y="643001"/>
                  <a:pt x="1212297" y="636425"/>
                  <a:pt x="1199263" y="629849"/>
                </a:cubicBezTo>
                <a:lnTo>
                  <a:pt x="1191096" y="619842"/>
                </a:lnTo>
                <a:cubicBezTo>
                  <a:pt x="1266574" y="560992"/>
                  <a:pt x="1346933" y="508634"/>
                  <a:pt x="1431148" y="462521"/>
                </a:cubicBezTo>
                <a:cubicBezTo>
                  <a:pt x="1436385" y="465947"/>
                  <a:pt x="1443536" y="466330"/>
                  <a:pt x="1453581" y="463833"/>
                </a:cubicBezTo>
                <a:cubicBezTo>
                  <a:pt x="1460118" y="457335"/>
                  <a:pt x="1466655" y="450839"/>
                  <a:pt x="1473191" y="450839"/>
                </a:cubicBezTo>
                <a:close/>
                <a:moveTo>
                  <a:pt x="1777745" y="298724"/>
                </a:moveTo>
                <a:cubicBezTo>
                  <a:pt x="1779996" y="305951"/>
                  <a:pt x="1785271" y="311547"/>
                  <a:pt x="1792168" y="313867"/>
                </a:cubicBezTo>
                <a:cubicBezTo>
                  <a:pt x="1811710" y="327013"/>
                  <a:pt x="1831252" y="320441"/>
                  <a:pt x="1844279" y="313867"/>
                </a:cubicBezTo>
                <a:cubicBezTo>
                  <a:pt x="1850794" y="307294"/>
                  <a:pt x="1857307" y="307294"/>
                  <a:pt x="1863822" y="307294"/>
                </a:cubicBezTo>
                <a:cubicBezTo>
                  <a:pt x="1870335" y="307294"/>
                  <a:pt x="1883363" y="307294"/>
                  <a:pt x="1889878" y="307294"/>
                </a:cubicBezTo>
                <a:cubicBezTo>
                  <a:pt x="1896391" y="307294"/>
                  <a:pt x="1909419" y="313867"/>
                  <a:pt x="1902904" y="320441"/>
                </a:cubicBezTo>
                <a:cubicBezTo>
                  <a:pt x="1902904" y="340158"/>
                  <a:pt x="1863822" y="327013"/>
                  <a:pt x="1850794" y="333587"/>
                </a:cubicBezTo>
                <a:cubicBezTo>
                  <a:pt x="1831252" y="333587"/>
                  <a:pt x="1805196" y="333587"/>
                  <a:pt x="1792168" y="353306"/>
                </a:cubicBezTo>
                <a:cubicBezTo>
                  <a:pt x="1785655" y="366452"/>
                  <a:pt x="1798682" y="379598"/>
                  <a:pt x="1811710" y="386171"/>
                </a:cubicBezTo>
                <a:cubicBezTo>
                  <a:pt x="1824738" y="392744"/>
                  <a:pt x="1837766" y="399317"/>
                  <a:pt x="1857307" y="399317"/>
                </a:cubicBezTo>
                <a:cubicBezTo>
                  <a:pt x="1870335" y="392744"/>
                  <a:pt x="1883363" y="379598"/>
                  <a:pt x="1896391" y="373025"/>
                </a:cubicBezTo>
                <a:cubicBezTo>
                  <a:pt x="1941988" y="359878"/>
                  <a:pt x="1994100" y="373025"/>
                  <a:pt x="2033183" y="386171"/>
                </a:cubicBezTo>
                <a:cubicBezTo>
                  <a:pt x="2052726" y="392744"/>
                  <a:pt x="2072267" y="399317"/>
                  <a:pt x="2085295" y="412464"/>
                </a:cubicBezTo>
                <a:cubicBezTo>
                  <a:pt x="2104837" y="419037"/>
                  <a:pt x="2117865" y="432183"/>
                  <a:pt x="2130893" y="438757"/>
                </a:cubicBezTo>
                <a:cubicBezTo>
                  <a:pt x="2150434" y="451903"/>
                  <a:pt x="2163462" y="471622"/>
                  <a:pt x="2176490" y="491342"/>
                </a:cubicBezTo>
                <a:cubicBezTo>
                  <a:pt x="2189518" y="517634"/>
                  <a:pt x="2215574" y="543926"/>
                  <a:pt x="2202546" y="576792"/>
                </a:cubicBezTo>
                <a:cubicBezTo>
                  <a:pt x="2196032" y="583366"/>
                  <a:pt x="2189518" y="583366"/>
                  <a:pt x="2189518" y="589938"/>
                </a:cubicBezTo>
                <a:cubicBezTo>
                  <a:pt x="2189518" y="609658"/>
                  <a:pt x="2202546" y="609658"/>
                  <a:pt x="2215574" y="609658"/>
                </a:cubicBezTo>
                <a:cubicBezTo>
                  <a:pt x="2241629" y="609658"/>
                  <a:pt x="2280713" y="609658"/>
                  <a:pt x="2293741" y="635951"/>
                </a:cubicBezTo>
                <a:cubicBezTo>
                  <a:pt x="2293741" y="649097"/>
                  <a:pt x="2293741" y="662243"/>
                  <a:pt x="2287228" y="662243"/>
                </a:cubicBezTo>
                <a:cubicBezTo>
                  <a:pt x="2274200" y="668817"/>
                  <a:pt x="2261172" y="655671"/>
                  <a:pt x="2254657" y="655671"/>
                </a:cubicBezTo>
                <a:cubicBezTo>
                  <a:pt x="2241629" y="655671"/>
                  <a:pt x="2215574" y="649097"/>
                  <a:pt x="2209060" y="662243"/>
                </a:cubicBezTo>
                <a:cubicBezTo>
                  <a:pt x="2202546" y="675389"/>
                  <a:pt x="2215574" y="675389"/>
                  <a:pt x="2222088" y="681963"/>
                </a:cubicBezTo>
                <a:cubicBezTo>
                  <a:pt x="2228602" y="681963"/>
                  <a:pt x="2228602" y="688537"/>
                  <a:pt x="2235116" y="695109"/>
                </a:cubicBezTo>
                <a:cubicBezTo>
                  <a:pt x="2234979" y="695149"/>
                  <a:pt x="2209060" y="701698"/>
                  <a:pt x="2209060" y="708255"/>
                </a:cubicBezTo>
                <a:cubicBezTo>
                  <a:pt x="2209060" y="721401"/>
                  <a:pt x="2222088" y="721401"/>
                  <a:pt x="2222088" y="734547"/>
                </a:cubicBezTo>
                <a:cubicBezTo>
                  <a:pt x="2228602" y="741121"/>
                  <a:pt x="2215574" y="741121"/>
                  <a:pt x="2215574" y="754267"/>
                </a:cubicBezTo>
                <a:cubicBezTo>
                  <a:pt x="2215574" y="760841"/>
                  <a:pt x="2235116" y="767413"/>
                  <a:pt x="2241629" y="767413"/>
                </a:cubicBezTo>
                <a:cubicBezTo>
                  <a:pt x="2280713" y="760841"/>
                  <a:pt x="2241629" y="714828"/>
                  <a:pt x="2254657" y="701682"/>
                </a:cubicBezTo>
                <a:cubicBezTo>
                  <a:pt x="2274200" y="681963"/>
                  <a:pt x="2332825" y="708255"/>
                  <a:pt x="2345853" y="714828"/>
                </a:cubicBezTo>
                <a:cubicBezTo>
                  <a:pt x="2365395" y="721401"/>
                  <a:pt x="2365395" y="741121"/>
                  <a:pt x="2352367" y="754267"/>
                </a:cubicBezTo>
                <a:cubicBezTo>
                  <a:pt x="2339339" y="767413"/>
                  <a:pt x="2326311" y="767413"/>
                  <a:pt x="2319797" y="787133"/>
                </a:cubicBezTo>
                <a:cubicBezTo>
                  <a:pt x="2319797" y="800280"/>
                  <a:pt x="2313283" y="806852"/>
                  <a:pt x="2306769" y="813426"/>
                </a:cubicBezTo>
                <a:cubicBezTo>
                  <a:pt x="2287228" y="819998"/>
                  <a:pt x="2274200" y="813426"/>
                  <a:pt x="2261172" y="819998"/>
                </a:cubicBezTo>
                <a:cubicBezTo>
                  <a:pt x="2254657" y="819998"/>
                  <a:pt x="2248144" y="826572"/>
                  <a:pt x="2241629" y="833146"/>
                </a:cubicBezTo>
                <a:cubicBezTo>
                  <a:pt x="2241629" y="846292"/>
                  <a:pt x="2248144" y="846292"/>
                  <a:pt x="2254657" y="852865"/>
                </a:cubicBezTo>
                <a:lnTo>
                  <a:pt x="2254657" y="854402"/>
                </a:lnTo>
                <a:cubicBezTo>
                  <a:pt x="2030443" y="673237"/>
                  <a:pt x="1790845" y="523986"/>
                  <a:pt x="1532172" y="408254"/>
                </a:cubicBezTo>
                <a:lnTo>
                  <a:pt x="1563400" y="393072"/>
                </a:lnTo>
                <a:cubicBezTo>
                  <a:pt x="1563537" y="393150"/>
                  <a:pt x="1563677" y="393221"/>
                  <a:pt x="1563818" y="393292"/>
                </a:cubicBezTo>
                <a:lnTo>
                  <a:pt x="1571320" y="389221"/>
                </a:lnTo>
                <a:cubicBezTo>
                  <a:pt x="1637311" y="353400"/>
                  <a:pt x="1706271" y="323188"/>
                  <a:pt x="1777745" y="298724"/>
                </a:cubicBezTo>
                <a:close/>
                <a:moveTo>
                  <a:pt x="3557306" y="287696"/>
                </a:moveTo>
                <a:cubicBezTo>
                  <a:pt x="3811168" y="380958"/>
                  <a:pt x="4045360" y="515441"/>
                  <a:pt x="4252506" y="682887"/>
                </a:cubicBezTo>
                <a:cubicBezTo>
                  <a:pt x="4246666" y="683314"/>
                  <a:pt x="4240452" y="680970"/>
                  <a:pt x="4236562" y="680970"/>
                </a:cubicBezTo>
                <a:cubicBezTo>
                  <a:pt x="4197447" y="674391"/>
                  <a:pt x="4217004" y="713866"/>
                  <a:pt x="4184408" y="727024"/>
                </a:cubicBezTo>
                <a:cubicBezTo>
                  <a:pt x="4164851" y="733603"/>
                  <a:pt x="4119217" y="727024"/>
                  <a:pt x="4112698" y="759919"/>
                </a:cubicBezTo>
                <a:cubicBezTo>
                  <a:pt x="4112698" y="766499"/>
                  <a:pt x="4112698" y="779657"/>
                  <a:pt x="4106180" y="786235"/>
                </a:cubicBezTo>
                <a:cubicBezTo>
                  <a:pt x="4099661" y="799393"/>
                  <a:pt x="4086622" y="792814"/>
                  <a:pt x="4073584" y="792814"/>
                </a:cubicBezTo>
                <a:cubicBezTo>
                  <a:pt x="4067065" y="805972"/>
                  <a:pt x="4080103" y="805972"/>
                  <a:pt x="4086622" y="812551"/>
                </a:cubicBezTo>
                <a:cubicBezTo>
                  <a:pt x="4093141" y="838867"/>
                  <a:pt x="4073584" y="825709"/>
                  <a:pt x="4060546" y="832288"/>
                </a:cubicBezTo>
                <a:cubicBezTo>
                  <a:pt x="4047507" y="838867"/>
                  <a:pt x="4060546" y="845447"/>
                  <a:pt x="4060546" y="852027"/>
                </a:cubicBezTo>
                <a:cubicBezTo>
                  <a:pt x="4060546" y="878343"/>
                  <a:pt x="4034470" y="858606"/>
                  <a:pt x="4021431" y="858606"/>
                </a:cubicBezTo>
                <a:cubicBezTo>
                  <a:pt x="3982316" y="858606"/>
                  <a:pt x="4034469" y="904657"/>
                  <a:pt x="4027950" y="911238"/>
                </a:cubicBezTo>
                <a:cubicBezTo>
                  <a:pt x="4008392" y="930976"/>
                  <a:pt x="3988835" y="891501"/>
                  <a:pt x="3969279" y="917817"/>
                </a:cubicBezTo>
                <a:cubicBezTo>
                  <a:pt x="3962759" y="930976"/>
                  <a:pt x="3956240" y="950712"/>
                  <a:pt x="3943201" y="963870"/>
                </a:cubicBezTo>
                <a:cubicBezTo>
                  <a:pt x="3938313" y="973739"/>
                  <a:pt x="3922422" y="976206"/>
                  <a:pt x="3925783" y="982374"/>
                </a:cubicBezTo>
                <a:lnTo>
                  <a:pt x="3936683" y="990186"/>
                </a:lnTo>
                <a:cubicBezTo>
                  <a:pt x="3943201" y="996765"/>
                  <a:pt x="3956240" y="1003344"/>
                  <a:pt x="3943201" y="1009923"/>
                </a:cubicBezTo>
                <a:cubicBezTo>
                  <a:pt x="3930164" y="1009923"/>
                  <a:pt x="3910607" y="1003344"/>
                  <a:pt x="3897568" y="1003344"/>
                </a:cubicBezTo>
                <a:cubicBezTo>
                  <a:pt x="3891049" y="996765"/>
                  <a:pt x="3878010" y="996765"/>
                  <a:pt x="3871492" y="1003344"/>
                </a:cubicBezTo>
                <a:cubicBezTo>
                  <a:pt x="3864973" y="1016503"/>
                  <a:pt x="3878010" y="1023082"/>
                  <a:pt x="3871492" y="1029661"/>
                </a:cubicBezTo>
                <a:cubicBezTo>
                  <a:pt x="3871492" y="1055977"/>
                  <a:pt x="3825858" y="1029661"/>
                  <a:pt x="3819339" y="1055977"/>
                </a:cubicBezTo>
                <a:cubicBezTo>
                  <a:pt x="3819339" y="1062556"/>
                  <a:pt x="3825858" y="1075714"/>
                  <a:pt x="3819339" y="1082292"/>
                </a:cubicBezTo>
                <a:cubicBezTo>
                  <a:pt x="3812821" y="1095451"/>
                  <a:pt x="3793263" y="1088871"/>
                  <a:pt x="3780225" y="1095451"/>
                </a:cubicBezTo>
                <a:lnTo>
                  <a:pt x="3769631" y="1097095"/>
                </a:lnTo>
                <a:lnTo>
                  <a:pt x="3773706" y="1108609"/>
                </a:lnTo>
                <a:cubicBezTo>
                  <a:pt x="3773744" y="1108609"/>
                  <a:pt x="3780225" y="1108629"/>
                  <a:pt x="3780225" y="1115188"/>
                </a:cubicBezTo>
                <a:cubicBezTo>
                  <a:pt x="3773706" y="1121767"/>
                  <a:pt x="3773706" y="1115188"/>
                  <a:pt x="3767186" y="1121767"/>
                </a:cubicBezTo>
                <a:cubicBezTo>
                  <a:pt x="3767186" y="1125056"/>
                  <a:pt x="3765556" y="1125056"/>
                  <a:pt x="3764741" y="1125879"/>
                </a:cubicBezTo>
                <a:lnTo>
                  <a:pt x="3767186" y="1134925"/>
                </a:lnTo>
                <a:cubicBezTo>
                  <a:pt x="3767252" y="1134925"/>
                  <a:pt x="3773749" y="1134961"/>
                  <a:pt x="3780225" y="1141504"/>
                </a:cubicBezTo>
                <a:cubicBezTo>
                  <a:pt x="3786743" y="1154662"/>
                  <a:pt x="3780225" y="1148083"/>
                  <a:pt x="3773706" y="1161241"/>
                </a:cubicBezTo>
                <a:cubicBezTo>
                  <a:pt x="3760667" y="1174399"/>
                  <a:pt x="3793263" y="1167820"/>
                  <a:pt x="3799782" y="1174399"/>
                </a:cubicBezTo>
                <a:cubicBezTo>
                  <a:pt x="3819339" y="1194137"/>
                  <a:pt x="3767186" y="1194137"/>
                  <a:pt x="3773706" y="1213874"/>
                </a:cubicBezTo>
                <a:cubicBezTo>
                  <a:pt x="3778595" y="1223743"/>
                  <a:pt x="3798152" y="1215107"/>
                  <a:pt x="3802125" y="1221274"/>
                </a:cubicBezTo>
                <a:lnTo>
                  <a:pt x="3799782" y="1233610"/>
                </a:lnTo>
                <a:cubicBezTo>
                  <a:pt x="3793263" y="1240189"/>
                  <a:pt x="3786743" y="1240189"/>
                  <a:pt x="3786743" y="1246768"/>
                </a:cubicBezTo>
                <a:cubicBezTo>
                  <a:pt x="3786743" y="1266506"/>
                  <a:pt x="3799782" y="1253347"/>
                  <a:pt x="3806301" y="1253347"/>
                </a:cubicBezTo>
                <a:cubicBezTo>
                  <a:pt x="3819339" y="1259926"/>
                  <a:pt x="3806301" y="1286243"/>
                  <a:pt x="3825858" y="1279664"/>
                </a:cubicBezTo>
                <a:cubicBezTo>
                  <a:pt x="3845416" y="1279664"/>
                  <a:pt x="3838897" y="1253347"/>
                  <a:pt x="3858454" y="1253347"/>
                </a:cubicBezTo>
                <a:cubicBezTo>
                  <a:pt x="3864973" y="1253347"/>
                  <a:pt x="3871492" y="1259926"/>
                  <a:pt x="3878010" y="1253347"/>
                </a:cubicBezTo>
                <a:cubicBezTo>
                  <a:pt x="3884530" y="1253347"/>
                  <a:pt x="3884530" y="1240189"/>
                  <a:pt x="3891049" y="1233610"/>
                </a:cubicBezTo>
                <a:cubicBezTo>
                  <a:pt x="3904088" y="1227031"/>
                  <a:pt x="3910607" y="1240187"/>
                  <a:pt x="3917125" y="1240189"/>
                </a:cubicBezTo>
                <a:cubicBezTo>
                  <a:pt x="3930164" y="1240189"/>
                  <a:pt x="3936683" y="1227031"/>
                  <a:pt x="3943201" y="1240189"/>
                </a:cubicBezTo>
                <a:cubicBezTo>
                  <a:pt x="3943201" y="1259926"/>
                  <a:pt x="3923645" y="1273085"/>
                  <a:pt x="3936683" y="1286243"/>
                </a:cubicBezTo>
                <a:cubicBezTo>
                  <a:pt x="3949721" y="1299402"/>
                  <a:pt x="3975798" y="1305981"/>
                  <a:pt x="3988835" y="1312560"/>
                </a:cubicBezTo>
                <a:lnTo>
                  <a:pt x="3996067" y="1323251"/>
                </a:lnTo>
                <a:cubicBezTo>
                  <a:pt x="3996985" y="1330653"/>
                  <a:pt x="3982316" y="1330653"/>
                  <a:pt x="3982316" y="1345455"/>
                </a:cubicBezTo>
                <a:cubicBezTo>
                  <a:pt x="3975798" y="1371772"/>
                  <a:pt x="4008392" y="1384929"/>
                  <a:pt x="4021431" y="1358614"/>
                </a:cubicBezTo>
                <a:cubicBezTo>
                  <a:pt x="4027950" y="1338876"/>
                  <a:pt x="4021431" y="1325718"/>
                  <a:pt x="4054026" y="1332297"/>
                </a:cubicBezTo>
                <a:cubicBezTo>
                  <a:pt x="4073584" y="1338876"/>
                  <a:pt x="4080103" y="1325718"/>
                  <a:pt x="4073584" y="1305981"/>
                </a:cubicBezTo>
                <a:cubicBezTo>
                  <a:pt x="4067065" y="1279664"/>
                  <a:pt x="4054026" y="1259926"/>
                  <a:pt x="4080103" y="1246768"/>
                </a:cubicBezTo>
                <a:cubicBezTo>
                  <a:pt x="4093141" y="1240189"/>
                  <a:pt x="4112698" y="1240189"/>
                  <a:pt x="4119217" y="1227031"/>
                </a:cubicBezTo>
                <a:cubicBezTo>
                  <a:pt x="4132256" y="1207295"/>
                  <a:pt x="4125737" y="1187558"/>
                  <a:pt x="4112698" y="1174399"/>
                </a:cubicBezTo>
                <a:cubicBezTo>
                  <a:pt x="4099661" y="1161241"/>
                  <a:pt x="4086622" y="1148083"/>
                  <a:pt x="4086622" y="1134925"/>
                </a:cubicBezTo>
                <a:cubicBezTo>
                  <a:pt x="4086622" y="1121767"/>
                  <a:pt x="4099661" y="1108609"/>
                  <a:pt x="4099661" y="1095451"/>
                </a:cubicBezTo>
                <a:cubicBezTo>
                  <a:pt x="4099661" y="1082292"/>
                  <a:pt x="4093141" y="1062556"/>
                  <a:pt x="4106180" y="1049398"/>
                </a:cubicBezTo>
                <a:cubicBezTo>
                  <a:pt x="4112698" y="1042819"/>
                  <a:pt x="4125737" y="1049398"/>
                  <a:pt x="4125737" y="1029661"/>
                </a:cubicBezTo>
                <a:cubicBezTo>
                  <a:pt x="4132256" y="1023082"/>
                  <a:pt x="4125737" y="1016503"/>
                  <a:pt x="4138775" y="1009923"/>
                </a:cubicBezTo>
                <a:cubicBezTo>
                  <a:pt x="4158332" y="996765"/>
                  <a:pt x="4171371" y="1009923"/>
                  <a:pt x="4184408" y="983607"/>
                </a:cubicBezTo>
                <a:cubicBezTo>
                  <a:pt x="4190928" y="970449"/>
                  <a:pt x="4203966" y="950712"/>
                  <a:pt x="4203966" y="930976"/>
                </a:cubicBezTo>
                <a:cubicBezTo>
                  <a:pt x="4210486" y="911238"/>
                  <a:pt x="4236562" y="898080"/>
                  <a:pt x="4256119" y="904659"/>
                </a:cubicBezTo>
                <a:cubicBezTo>
                  <a:pt x="4269157" y="904659"/>
                  <a:pt x="4269157" y="917817"/>
                  <a:pt x="4269157" y="930976"/>
                </a:cubicBezTo>
                <a:cubicBezTo>
                  <a:pt x="4269157" y="937544"/>
                  <a:pt x="4269157" y="944112"/>
                  <a:pt x="4269157" y="944133"/>
                </a:cubicBezTo>
                <a:cubicBezTo>
                  <a:pt x="4275675" y="950712"/>
                  <a:pt x="4275675" y="957291"/>
                  <a:pt x="4275675" y="963870"/>
                </a:cubicBezTo>
                <a:cubicBezTo>
                  <a:pt x="4275675" y="977028"/>
                  <a:pt x="4256119" y="983607"/>
                  <a:pt x="4249599" y="983607"/>
                </a:cubicBezTo>
                <a:cubicBezTo>
                  <a:pt x="4230042" y="996765"/>
                  <a:pt x="4217004" y="1003344"/>
                  <a:pt x="4210486" y="1016503"/>
                </a:cubicBezTo>
                <a:cubicBezTo>
                  <a:pt x="4203966" y="1023082"/>
                  <a:pt x="4203966" y="1029661"/>
                  <a:pt x="4203966" y="1036240"/>
                </a:cubicBezTo>
                <a:cubicBezTo>
                  <a:pt x="4197447" y="1055977"/>
                  <a:pt x="4210486" y="1069135"/>
                  <a:pt x="4210486" y="1088871"/>
                </a:cubicBezTo>
                <a:cubicBezTo>
                  <a:pt x="4217004" y="1102030"/>
                  <a:pt x="4223523" y="1108609"/>
                  <a:pt x="4223523" y="1121767"/>
                </a:cubicBezTo>
                <a:cubicBezTo>
                  <a:pt x="4236562" y="1134925"/>
                  <a:pt x="4230042" y="1154662"/>
                  <a:pt x="4243080" y="1167820"/>
                </a:cubicBezTo>
                <a:cubicBezTo>
                  <a:pt x="4256119" y="1174399"/>
                  <a:pt x="4269157" y="1174399"/>
                  <a:pt x="4282195" y="1167820"/>
                </a:cubicBezTo>
                <a:cubicBezTo>
                  <a:pt x="4295233" y="1154662"/>
                  <a:pt x="4308271" y="1141504"/>
                  <a:pt x="4327829" y="1141504"/>
                </a:cubicBezTo>
                <a:cubicBezTo>
                  <a:pt x="4340866" y="1141504"/>
                  <a:pt x="4347386" y="1154662"/>
                  <a:pt x="4353905" y="1154662"/>
                </a:cubicBezTo>
                <a:cubicBezTo>
                  <a:pt x="4366944" y="1161241"/>
                  <a:pt x="4373462" y="1154662"/>
                  <a:pt x="4386500" y="1154662"/>
                </a:cubicBezTo>
                <a:cubicBezTo>
                  <a:pt x="4399539" y="1161241"/>
                  <a:pt x="4419096" y="1180979"/>
                  <a:pt x="4393020" y="1187558"/>
                </a:cubicBezTo>
                <a:cubicBezTo>
                  <a:pt x="4379981" y="1194137"/>
                  <a:pt x="4366944" y="1187558"/>
                  <a:pt x="4353905" y="1187558"/>
                </a:cubicBezTo>
                <a:cubicBezTo>
                  <a:pt x="4334348" y="1187558"/>
                  <a:pt x="4334348" y="1200716"/>
                  <a:pt x="4321310" y="1200716"/>
                </a:cubicBezTo>
                <a:cubicBezTo>
                  <a:pt x="4301753" y="1207295"/>
                  <a:pt x="4288714" y="1187558"/>
                  <a:pt x="4269157" y="1200716"/>
                </a:cubicBezTo>
                <a:cubicBezTo>
                  <a:pt x="4230042" y="1227031"/>
                  <a:pt x="4288714" y="1259926"/>
                  <a:pt x="4262638" y="1286243"/>
                </a:cubicBezTo>
                <a:cubicBezTo>
                  <a:pt x="4249599" y="1305981"/>
                  <a:pt x="4236562" y="1279664"/>
                  <a:pt x="4230042" y="1273085"/>
                </a:cubicBezTo>
                <a:cubicBezTo>
                  <a:pt x="4210486" y="1266506"/>
                  <a:pt x="4190928" y="1279664"/>
                  <a:pt x="4190928" y="1292823"/>
                </a:cubicBezTo>
                <a:cubicBezTo>
                  <a:pt x="4184408" y="1312560"/>
                  <a:pt x="4197447" y="1325718"/>
                  <a:pt x="4190928" y="1345455"/>
                </a:cubicBezTo>
                <a:cubicBezTo>
                  <a:pt x="4190928" y="1352035"/>
                  <a:pt x="4184408" y="1352035"/>
                  <a:pt x="4177889" y="1358614"/>
                </a:cubicBezTo>
                <a:cubicBezTo>
                  <a:pt x="4177889" y="1371772"/>
                  <a:pt x="4184408" y="1371772"/>
                  <a:pt x="4184408" y="1378351"/>
                </a:cubicBezTo>
                <a:cubicBezTo>
                  <a:pt x="4177889" y="1391508"/>
                  <a:pt x="4171371" y="1384929"/>
                  <a:pt x="4164851" y="1391508"/>
                </a:cubicBezTo>
                <a:cubicBezTo>
                  <a:pt x="4145294" y="1391508"/>
                  <a:pt x="4151813" y="1404666"/>
                  <a:pt x="4145294" y="1411245"/>
                </a:cubicBezTo>
                <a:cubicBezTo>
                  <a:pt x="4132256" y="1430983"/>
                  <a:pt x="4112698" y="1424403"/>
                  <a:pt x="4093141" y="1424403"/>
                </a:cubicBezTo>
                <a:cubicBezTo>
                  <a:pt x="4067065" y="1424403"/>
                  <a:pt x="4054026" y="1430983"/>
                  <a:pt x="4027950" y="1444141"/>
                </a:cubicBezTo>
                <a:cubicBezTo>
                  <a:pt x="4001874" y="1450720"/>
                  <a:pt x="3988835" y="1430983"/>
                  <a:pt x="3969279" y="1430983"/>
                </a:cubicBezTo>
                <a:lnTo>
                  <a:pt x="3959805" y="1429338"/>
                </a:lnTo>
                <a:cubicBezTo>
                  <a:pt x="3954610" y="1430571"/>
                  <a:pt x="3959500" y="1439206"/>
                  <a:pt x="3949721" y="1444141"/>
                </a:cubicBezTo>
                <a:cubicBezTo>
                  <a:pt x="3936683" y="1450720"/>
                  <a:pt x="3930164" y="1444141"/>
                  <a:pt x="3923645" y="1437562"/>
                </a:cubicBezTo>
                <a:cubicBezTo>
                  <a:pt x="3917125" y="1437562"/>
                  <a:pt x="3910607" y="1430983"/>
                  <a:pt x="3904088" y="1424403"/>
                </a:cubicBezTo>
                <a:cubicBezTo>
                  <a:pt x="3884530" y="1404666"/>
                  <a:pt x="3910607" y="1398087"/>
                  <a:pt x="3904088" y="1384929"/>
                </a:cubicBezTo>
                <a:cubicBezTo>
                  <a:pt x="3904088" y="1365193"/>
                  <a:pt x="3897568" y="1365193"/>
                  <a:pt x="3904088" y="1352035"/>
                </a:cubicBezTo>
                <a:cubicBezTo>
                  <a:pt x="3904088" y="1345456"/>
                  <a:pt x="3904088" y="1338876"/>
                  <a:pt x="3904088" y="1332297"/>
                </a:cubicBezTo>
                <a:cubicBezTo>
                  <a:pt x="3904088" y="1325718"/>
                  <a:pt x="3904088" y="1319139"/>
                  <a:pt x="3904088" y="1305981"/>
                </a:cubicBezTo>
                <a:cubicBezTo>
                  <a:pt x="3910607" y="1299402"/>
                  <a:pt x="3917125" y="1266506"/>
                  <a:pt x="3897568" y="1279664"/>
                </a:cubicBezTo>
                <a:cubicBezTo>
                  <a:pt x="3884530" y="1279664"/>
                  <a:pt x="3891049" y="1292823"/>
                  <a:pt x="3884530" y="1292823"/>
                </a:cubicBezTo>
                <a:cubicBezTo>
                  <a:pt x="3878010" y="1299402"/>
                  <a:pt x="3871492" y="1292823"/>
                  <a:pt x="3864973" y="1292823"/>
                </a:cubicBezTo>
                <a:cubicBezTo>
                  <a:pt x="3851934" y="1305981"/>
                  <a:pt x="3884530" y="1312560"/>
                  <a:pt x="3884530" y="1319139"/>
                </a:cubicBezTo>
                <a:cubicBezTo>
                  <a:pt x="3871492" y="1325718"/>
                  <a:pt x="3825858" y="1325718"/>
                  <a:pt x="3838897" y="1352035"/>
                </a:cubicBezTo>
                <a:cubicBezTo>
                  <a:pt x="3845416" y="1358614"/>
                  <a:pt x="3851934" y="1358614"/>
                  <a:pt x="3858454" y="1365193"/>
                </a:cubicBezTo>
                <a:cubicBezTo>
                  <a:pt x="3858454" y="1378351"/>
                  <a:pt x="3851934" y="1378351"/>
                  <a:pt x="3851934" y="1384929"/>
                </a:cubicBezTo>
                <a:cubicBezTo>
                  <a:pt x="3845416" y="1404666"/>
                  <a:pt x="3871492" y="1417824"/>
                  <a:pt x="3878010" y="1430983"/>
                </a:cubicBezTo>
                <a:cubicBezTo>
                  <a:pt x="3884530" y="1463878"/>
                  <a:pt x="3858454" y="1457299"/>
                  <a:pt x="3838897" y="1463878"/>
                </a:cubicBezTo>
                <a:cubicBezTo>
                  <a:pt x="3838816" y="1463970"/>
                  <a:pt x="3832336" y="1470457"/>
                  <a:pt x="3825858" y="1470457"/>
                </a:cubicBezTo>
                <a:cubicBezTo>
                  <a:pt x="3819339" y="1477036"/>
                  <a:pt x="3812821" y="1470457"/>
                  <a:pt x="3806301" y="1470457"/>
                </a:cubicBezTo>
                <a:cubicBezTo>
                  <a:pt x="3786743" y="1470457"/>
                  <a:pt x="3773706" y="1477036"/>
                  <a:pt x="3760667" y="1490194"/>
                </a:cubicBezTo>
                <a:cubicBezTo>
                  <a:pt x="3754148" y="1509932"/>
                  <a:pt x="3760667" y="1523090"/>
                  <a:pt x="3754148" y="1536248"/>
                </a:cubicBezTo>
                <a:cubicBezTo>
                  <a:pt x="3741110" y="1555984"/>
                  <a:pt x="3715033" y="1555984"/>
                  <a:pt x="3695476" y="1549405"/>
                </a:cubicBezTo>
                <a:cubicBezTo>
                  <a:pt x="3682439" y="1549405"/>
                  <a:pt x="3669400" y="1549405"/>
                  <a:pt x="3669400" y="1569142"/>
                </a:cubicBezTo>
                <a:cubicBezTo>
                  <a:pt x="3669400" y="1582300"/>
                  <a:pt x="3682439" y="1588880"/>
                  <a:pt x="3675919" y="1602038"/>
                </a:cubicBezTo>
                <a:cubicBezTo>
                  <a:pt x="3675919" y="1615196"/>
                  <a:pt x="3656361" y="1615196"/>
                  <a:pt x="3643324" y="1615196"/>
                </a:cubicBezTo>
                <a:cubicBezTo>
                  <a:pt x="3630285" y="1615196"/>
                  <a:pt x="3623766" y="1602038"/>
                  <a:pt x="3610728" y="1602038"/>
                </a:cubicBezTo>
                <a:lnTo>
                  <a:pt x="3597791" y="1601525"/>
                </a:lnTo>
                <a:cubicBezTo>
                  <a:pt x="3590763" y="1604917"/>
                  <a:pt x="3599320" y="1618485"/>
                  <a:pt x="3604209" y="1628354"/>
                </a:cubicBezTo>
                <a:cubicBezTo>
                  <a:pt x="3610728" y="1648091"/>
                  <a:pt x="3584651" y="1641512"/>
                  <a:pt x="3571614" y="1641512"/>
                </a:cubicBezTo>
                <a:cubicBezTo>
                  <a:pt x="3552057" y="1648091"/>
                  <a:pt x="3512942" y="1634933"/>
                  <a:pt x="3512942" y="1661249"/>
                </a:cubicBezTo>
                <a:cubicBezTo>
                  <a:pt x="3512942" y="1680987"/>
                  <a:pt x="3539018" y="1680987"/>
                  <a:pt x="3558575" y="1687566"/>
                </a:cubicBezTo>
                <a:cubicBezTo>
                  <a:pt x="3578133" y="1694144"/>
                  <a:pt x="3565094" y="1720460"/>
                  <a:pt x="3584651" y="1733618"/>
                </a:cubicBezTo>
                <a:cubicBezTo>
                  <a:pt x="3604209" y="1746776"/>
                  <a:pt x="3643324" y="1746776"/>
                  <a:pt x="3623766" y="1779673"/>
                </a:cubicBezTo>
                <a:cubicBezTo>
                  <a:pt x="3617248" y="1792831"/>
                  <a:pt x="3610728" y="1792831"/>
                  <a:pt x="3604209" y="1805989"/>
                </a:cubicBezTo>
                <a:cubicBezTo>
                  <a:pt x="3604209" y="1819147"/>
                  <a:pt x="3604209" y="1832305"/>
                  <a:pt x="3597690" y="1845464"/>
                </a:cubicBezTo>
                <a:cubicBezTo>
                  <a:pt x="3584651" y="1865200"/>
                  <a:pt x="3552057" y="1865200"/>
                  <a:pt x="3532499" y="1865200"/>
                </a:cubicBezTo>
                <a:cubicBezTo>
                  <a:pt x="3519460" y="1865200"/>
                  <a:pt x="3499903" y="1865200"/>
                  <a:pt x="3486865" y="1858621"/>
                </a:cubicBezTo>
                <a:cubicBezTo>
                  <a:pt x="3480346" y="1858621"/>
                  <a:pt x="3473827" y="1858621"/>
                  <a:pt x="3467308" y="1852042"/>
                </a:cubicBezTo>
                <a:cubicBezTo>
                  <a:pt x="3460789" y="1852042"/>
                  <a:pt x="3454269" y="1838885"/>
                  <a:pt x="3441232" y="1838885"/>
                </a:cubicBezTo>
                <a:cubicBezTo>
                  <a:pt x="3441232" y="1845412"/>
                  <a:pt x="3434813" y="1845464"/>
                  <a:pt x="3434712" y="1845464"/>
                </a:cubicBezTo>
                <a:cubicBezTo>
                  <a:pt x="3428193" y="1852042"/>
                  <a:pt x="3428193" y="1852042"/>
                  <a:pt x="3421674" y="1852042"/>
                </a:cubicBezTo>
                <a:cubicBezTo>
                  <a:pt x="3402117" y="1858621"/>
                  <a:pt x="3389078" y="1865200"/>
                  <a:pt x="3395598" y="1884937"/>
                </a:cubicBezTo>
                <a:cubicBezTo>
                  <a:pt x="3395598" y="1898118"/>
                  <a:pt x="3400504" y="1909648"/>
                  <a:pt x="3403757" y="1921183"/>
                </a:cubicBezTo>
                <a:cubicBezTo>
                  <a:pt x="3320375" y="1876527"/>
                  <a:pt x="3235444" y="1834223"/>
                  <a:pt x="3149778" y="1793573"/>
                </a:cubicBezTo>
                <a:cubicBezTo>
                  <a:pt x="2980614" y="1567631"/>
                  <a:pt x="2804454" y="1362742"/>
                  <a:pt x="2619351" y="1179859"/>
                </a:cubicBezTo>
                <a:cubicBezTo>
                  <a:pt x="2753619" y="1021941"/>
                  <a:pt x="2892903" y="871760"/>
                  <a:pt x="3030556" y="734085"/>
                </a:cubicBezTo>
                <a:cubicBezTo>
                  <a:pt x="3040441" y="729182"/>
                  <a:pt x="3050069" y="724133"/>
                  <a:pt x="3048173" y="715826"/>
                </a:cubicBezTo>
                <a:cubicBezTo>
                  <a:pt x="3126733" y="636926"/>
                  <a:pt x="3204874" y="562436"/>
                  <a:pt x="3281289" y="493209"/>
                </a:cubicBezTo>
                <a:cubicBezTo>
                  <a:pt x="3309736" y="518570"/>
                  <a:pt x="3347477" y="532145"/>
                  <a:pt x="3388389" y="532145"/>
                </a:cubicBezTo>
                <a:cubicBezTo>
                  <a:pt x="3488339" y="532145"/>
                  <a:pt x="3569364" y="451120"/>
                  <a:pt x="3569364" y="351170"/>
                </a:cubicBezTo>
                <a:cubicBezTo>
                  <a:pt x="3569364" y="328760"/>
                  <a:pt x="3565291" y="307301"/>
                  <a:pt x="3557306" y="287696"/>
                </a:cubicBezTo>
                <a:close/>
                <a:moveTo>
                  <a:pt x="3388389" y="244490"/>
                </a:moveTo>
                <a:cubicBezTo>
                  <a:pt x="3447307" y="244490"/>
                  <a:pt x="3495069" y="292252"/>
                  <a:pt x="3495069" y="351170"/>
                </a:cubicBezTo>
                <a:cubicBezTo>
                  <a:pt x="3495069" y="410088"/>
                  <a:pt x="3447307" y="457850"/>
                  <a:pt x="3388389" y="457850"/>
                </a:cubicBezTo>
                <a:cubicBezTo>
                  <a:pt x="3329471" y="457850"/>
                  <a:pt x="3281709" y="410088"/>
                  <a:pt x="3281709" y="351170"/>
                </a:cubicBezTo>
                <a:cubicBezTo>
                  <a:pt x="3281709" y="292252"/>
                  <a:pt x="3329471" y="244490"/>
                  <a:pt x="3388389" y="244490"/>
                </a:cubicBezTo>
                <a:close/>
                <a:moveTo>
                  <a:pt x="3158941" y="175915"/>
                </a:moveTo>
                <a:lnTo>
                  <a:pt x="3161140" y="176253"/>
                </a:lnTo>
                <a:cubicBezTo>
                  <a:pt x="3173468" y="182408"/>
                  <a:pt x="3179977" y="182575"/>
                  <a:pt x="3192664" y="188977"/>
                </a:cubicBezTo>
                <a:lnTo>
                  <a:pt x="3207130" y="185048"/>
                </a:lnTo>
                <a:lnTo>
                  <a:pt x="3287899" y="204674"/>
                </a:lnTo>
                <a:cubicBezTo>
                  <a:pt x="3238540" y="234542"/>
                  <a:pt x="3207414" y="289221"/>
                  <a:pt x="3207414" y="351170"/>
                </a:cubicBezTo>
                <a:cubicBezTo>
                  <a:pt x="3207414" y="396588"/>
                  <a:pt x="3224145" y="438098"/>
                  <a:pt x="3253289" y="468561"/>
                </a:cubicBezTo>
                <a:lnTo>
                  <a:pt x="3067844" y="641960"/>
                </a:lnTo>
                <a:cubicBezTo>
                  <a:pt x="3066253" y="639853"/>
                  <a:pt x="3064319" y="637902"/>
                  <a:pt x="3062385" y="635951"/>
                </a:cubicBezTo>
                <a:cubicBezTo>
                  <a:pt x="3062385" y="622804"/>
                  <a:pt x="3062385" y="616232"/>
                  <a:pt x="3068900" y="609658"/>
                </a:cubicBezTo>
                <a:cubicBezTo>
                  <a:pt x="3075413" y="596512"/>
                  <a:pt x="3075413" y="576792"/>
                  <a:pt x="3062385" y="563646"/>
                </a:cubicBezTo>
                <a:cubicBezTo>
                  <a:pt x="3055872" y="557073"/>
                  <a:pt x="3042844" y="557073"/>
                  <a:pt x="3049357" y="543926"/>
                </a:cubicBezTo>
                <a:cubicBezTo>
                  <a:pt x="3068900" y="537353"/>
                  <a:pt x="3094955" y="543926"/>
                  <a:pt x="3107983" y="543926"/>
                </a:cubicBezTo>
                <a:cubicBezTo>
                  <a:pt x="3114497" y="537353"/>
                  <a:pt x="3121011" y="537353"/>
                  <a:pt x="3121011" y="530780"/>
                </a:cubicBezTo>
                <a:cubicBezTo>
                  <a:pt x="3121011" y="517634"/>
                  <a:pt x="3114497" y="517634"/>
                  <a:pt x="3101469" y="517634"/>
                </a:cubicBezTo>
                <a:cubicBezTo>
                  <a:pt x="3094955" y="511062"/>
                  <a:pt x="3075413" y="511062"/>
                  <a:pt x="3068900" y="497915"/>
                </a:cubicBezTo>
                <a:lnTo>
                  <a:pt x="3062182" y="486515"/>
                </a:lnTo>
                <a:cubicBezTo>
                  <a:pt x="3066456" y="478196"/>
                  <a:pt x="3098212" y="478196"/>
                  <a:pt x="3107983" y="478196"/>
                </a:cubicBezTo>
                <a:cubicBezTo>
                  <a:pt x="3114497" y="478196"/>
                  <a:pt x="3140553" y="491342"/>
                  <a:pt x="3140553" y="478196"/>
                </a:cubicBezTo>
                <a:cubicBezTo>
                  <a:pt x="3147067" y="465049"/>
                  <a:pt x="3107983" y="465049"/>
                  <a:pt x="3114497" y="445329"/>
                </a:cubicBezTo>
                <a:cubicBezTo>
                  <a:pt x="3121011" y="432183"/>
                  <a:pt x="3147067" y="425611"/>
                  <a:pt x="3140553" y="405891"/>
                </a:cubicBezTo>
                <a:cubicBezTo>
                  <a:pt x="3127525" y="386171"/>
                  <a:pt x="3094955" y="405891"/>
                  <a:pt x="3088441" y="386171"/>
                </a:cubicBezTo>
                <a:cubicBezTo>
                  <a:pt x="3081928" y="366452"/>
                  <a:pt x="3081928" y="346732"/>
                  <a:pt x="3107983" y="353306"/>
                </a:cubicBezTo>
                <a:cubicBezTo>
                  <a:pt x="3121011" y="353306"/>
                  <a:pt x="3166608" y="392744"/>
                  <a:pt x="3179636" y="373025"/>
                </a:cubicBezTo>
                <a:cubicBezTo>
                  <a:pt x="3192664" y="353306"/>
                  <a:pt x="3166608" y="333587"/>
                  <a:pt x="3153580" y="333587"/>
                </a:cubicBezTo>
                <a:cubicBezTo>
                  <a:pt x="3147067" y="333587"/>
                  <a:pt x="3140553" y="333587"/>
                  <a:pt x="3140553" y="327013"/>
                </a:cubicBezTo>
                <a:cubicBezTo>
                  <a:pt x="3134039" y="320441"/>
                  <a:pt x="3140553" y="320441"/>
                  <a:pt x="3134039" y="313867"/>
                </a:cubicBezTo>
                <a:cubicBezTo>
                  <a:pt x="3134039" y="300721"/>
                  <a:pt x="3114497" y="300721"/>
                  <a:pt x="3114497" y="287574"/>
                </a:cubicBezTo>
                <a:cubicBezTo>
                  <a:pt x="3114497" y="274429"/>
                  <a:pt x="3127525" y="267856"/>
                  <a:pt x="3134039" y="267856"/>
                </a:cubicBezTo>
                <a:cubicBezTo>
                  <a:pt x="3140553" y="261282"/>
                  <a:pt x="3147067" y="254708"/>
                  <a:pt x="3147067" y="241562"/>
                </a:cubicBezTo>
                <a:cubicBezTo>
                  <a:pt x="3153580" y="221843"/>
                  <a:pt x="3153580" y="228416"/>
                  <a:pt x="3166608" y="221843"/>
                </a:cubicBezTo>
                <a:cubicBezTo>
                  <a:pt x="3186151" y="215269"/>
                  <a:pt x="3179636" y="202123"/>
                  <a:pt x="3166608" y="188977"/>
                </a:cubicBezTo>
                <a:cubicBezTo>
                  <a:pt x="3166475" y="188977"/>
                  <a:pt x="3147067" y="188960"/>
                  <a:pt x="3147067" y="182403"/>
                </a:cubicBezTo>
                <a:cubicBezTo>
                  <a:pt x="3140919" y="176200"/>
                  <a:pt x="3152179" y="175851"/>
                  <a:pt x="3158941" y="175915"/>
                </a:cubicBezTo>
                <a:close/>
                <a:moveTo>
                  <a:pt x="2680032" y="66572"/>
                </a:moveTo>
                <a:cubicBezTo>
                  <a:pt x="1236658" y="66572"/>
                  <a:pt x="66572" y="1236658"/>
                  <a:pt x="66572" y="2680032"/>
                </a:cubicBezTo>
                <a:cubicBezTo>
                  <a:pt x="66572" y="4123405"/>
                  <a:pt x="1236658" y="5293491"/>
                  <a:pt x="2680032" y="5293491"/>
                </a:cubicBezTo>
                <a:cubicBezTo>
                  <a:pt x="4123405" y="5293491"/>
                  <a:pt x="5293491" y="4123405"/>
                  <a:pt x="5293491" y="2680032"/>
                </a:cubicBezTo>
                <a:cubicBezTo>
                  <a:pt x="5293491" y="1508205"/>
                  <a:pt x="4522256" y="516510"/>
                  <a:pt x="3459646" y="184965"/>
                </a:cubicBezTo>
                <a:cubicBezTo>
                  <a:pt x="3445024" y="178486"/>
                  <a:pt x="3429326" y="174068"/>
                  <a:pt x="3412820" y="172658"/>
                </a:cubicBezTo>
                <a:cubicBezTo>
                  <a:pt x="3180691" y="102972"/>
                  <a:pt x="2934612" y="66572"/>
                  <a:pt x="2680032" y="66572"/>
                </a:cubicBezTo>
                <a:close/>
                <a:moveTo>
                  <a:pt x="2680032" y="0"/>
                </a:moveTo>
                <a:cubicBezTo>
                  <a:pt x="4160172" y="0"/>
                  <a:pt x="5360063" y="1199890"/>
                  <a:pt x="5360063" y="2680032"/>
                </a:cubicBezTo>
                <a:cubicBezTo>
                  <a:pt x="5360063" y="4160172"/>
                  <a:pt x="4160172" y="5360063"/>
                  <a:pt x="2680032" y="5360063"/>
                </a:cubicBezTo>
                <a:cubicBezTo>
                  <a:pt x="1199890" y="5360063"/>
                  <a:pt x="0" y="4160172"/>
                  <a:pt x="0" y="2680032"/>
                </a:cubicBezTo>
                <a:cubicBezTo>
                  <a:pt x="0" y="1199890"/>
                  <a:pt x="1199890" y="0"/>
                  <a:pt x="26800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199">
              <a:solidFill>
                <a:srgbClr val="FFFFFF"/>
              </a:solidFill>
              <a:latin typeface="Segoe UI"/>
            </a:endParaRPr>
          </a:p>
        </p:txBody>
      </p:sp>
      <p:sp>
        <p:nvSpPr>
          <p:cNvPr id="281" name="Rectangle 280"/>
          <p:cNvSpPr/>
          <p:nvPr/>
        </p:nvSpPr>
        <p:spPr bwMode="auto">
          <a:xfrm>
            <a:off x="820991" y="2504150"/>
            <a:ext cx="1265808"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Virtual machines</a:t>
            </a:r>
          </a:p>
        </p:txBody>
      </p:sp>
      <p:sp>
        <p:nvSpPr>
          <p:cNvPr id="282" name="Rectangle 281"/>
          <p:cNvSpPr/>
          <p:nvPr/>
        </p:nvSpPr>
        <p:spPr bwMode="auto">
          <a:xfrm>
            <a:off x="2081313" y="2504150"/>
            <a:ext cx="1234232"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Web sites</a:t>
            </a:r>
          </a:p>
        </p:txBody>
      </p:sp>
      <p:sp>
        <p:nvSpPr>
          <p:cNvPr id="284" name="Rectangle 283"/>
          <p:cNvSpPr/>
          <p:nvPr/>
        </p:nvSpPr>
        <p:spPr bwMode="auto">
          <a:xfrm>
            <a:off x="4601963" y="2504150"/>
            <a:ext cx="1279797"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Mobile services</a:t>
            </a:r>
          </a:p>
        </p:txBody>
      </p:sp>
      <p:sp>
        <p:nvSpPr>
          <p:cNvPr id="286" name="Freeform 599"/>
          <p:cNvSpPr/>
          <p:nvPr/>
        </p:nvSpPr>
        <p:spPr bwMode="auto">
          <a:xfrm>
            <a:off x="3675694" y="2029998"/>
            <a:ext cx="392860" cy="522505"/>
          </a:xfrm>
          <a:custGeom>
            <a:avLst/>
            <a:gdLst>
              <a:gd name="connsiteX0" fmla="*/ 457201 w 914400"/>
              <a:gd name="connsiteY0" fmla="*/ 54533 h 1216152"/>
              <a:gd name="connsiteX1" fmla="*/ 118124 w 914400"/>
              <a:gd name="connsiteY1" fmla="*/ 130004 h 1216152"/>
              <a:gd name="connsiteX2" fmla="*/ 457201 w 914400"/>
              <a:gd name="connsiteY2" fmla="*/ 205475 h 1216152"/>
              <a:gd name="connsiteX3" fmla="*/ 796278 w 914400"/>
              <a:gd name="connsiteY3" fmla="*/ 130004 h 1216152"/>
              <a:gd name="connsiteX4" fmla="*/ 457201 w 914400"/>
              <a:gd name="connsiteY4" fmla="*/ 54533 h 1216152"/>
              <a:gd name="connsiteX5" fmla="*/ 457200 w 914400"/>
              <a:gd name="connsiteY5" fmla="*/ 0 h 1216152"/>
              <a:gd name="connsiteX6" fmla="*/ 914400 w 914400"/>
              <a:gd name="connsiteY6" fmla="*/ 142290 h 1216152"/>
              <a:gd name="connsiteX7" fmla="*/ 914400 w 914400"/>
              <a:gd name="connsiteY7" fmla="*/ 1073862 h 1216152"/>
              <a:gd name="connsiteX8" fmla="*/ 457200 w 914400"/>
              <a:gd name="connsiteY8" fmla="*/ 1216152 h 1216152"/>
              <a:gd name="connsiteX9" fmla="*/ 279237 w 914400"/>
              <a:gd name="connsiteY9" fmla="*/ 1204970 h 1216152"/>
              <a:gd name="connsiteX10" fmla="*/ 201575 w 914400"/>
              <a:gd name="connsiteY10" fmla="*/ 1191851 h 1216152"/>
              <a:gd name="connsiteX11" fmla="*/ 0 w 914400"/>
              <a:gd name="connsiteY11" fmla="*/ 1073862 h 1216152"/>
              <a:gd name="connsiteX12" fmla="*/ 0 w 914400"/>
              <a:gd name="connsiteY12" fmla="*/ 142290 h 1216152"/>
              <a:gd name="connsiteX13" fmla="*/ 457200 w 914400"/>
              <a:gd name="connsiteY13"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1216152">
                <a:moveTo>
                  <a:pt x="457201" y="54533"/>
                </a:moveTo>
                <a:cubicBezTo>
                  <a:pt x="269934" y="54533"/>
                  <a:pt x="118124" y="88323"/>
                  <a:pt x="118124" y="130004"/>
                </a:cubicBezTo>
                <a:cubicBezTo>
                  <a:pt x="118124" y="171685"/>
                  <a:pt x="269934" y="205475"/>
                  <a:pt x="457201" y="205475"/>
                </a:cubicBezTo>
                <a:cubicBezTo>
                  <a:pt x="644468" y="205475"/>
                  <a:pt x="796278" y="171685"/>
                  <a:pt x="796278" y="130004"/>
                </a:cubicBezTo>
                <a:cubicBezTo>
                  <a:pt x="796278" y="88323"/>
                  <a:pt x="644468" y="54533"/>
                  <a:pt x="457201" y="54533"/>
                </a:cubicBezTo>
                <a:close/>
                <a:moveTo>
                  <a:pt x="457200" y="0"/>
                </a:moveTo>
                <a:cubicBezTo>
                  <a:pt x="709705" y="0"/>
                  <a:pt x="914400" y="63705"/>
                  <a:pt x="914400" y="142290"/>
                </a:cubicBezTo>
                <a:lnTo>
                  <a:pt x="914400" y="1073862"/>
                </a:lnTo>
                <a:cubicBezTo>
                  <a:pt x="914400" y="1152447"/>
                  <a:pt x="709705" y="1216152"/>
                  <a:pt x="457200" y="1216152"/>
                </a:cubicBezTo>
                <a:cubicBezTo>
                  <a:pt x="394074" y="1216152"/>
                  <a:pt x="333936" y="1212171"/>
                  <a:pt x="279237" y="1204970"/>
                </a:cubicBezTo>
                <a:cubicBezTo>
                  <a:pt x="251888" y="1201370"/>
                  <a:pt x="225898" y="1196965"/>
                  <a:pt x="201575" y="1191851"/>
                </a:cubicBezTo>
                <a:cubicBezTo>
                  <a:pt x="79959" y="1166281"/>
                  <a:pt x="0" y="1122978"/>
                  <a:pt x="0" y="1073862"/>
                </a:cubicBezTo>
                <a:lnTo>
                  <a:pt x="0" y="142290"/>
                </a:lnTo>
                <a:cubicBezTo>
                  <a:pt x="0" y="63705"/>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p>
            <a:pPr algn="ctr" defTabSz="913844" fontAlgn="base">
              <a:spcBef>
                <a:spcPct val="0"/>
              </a:spcBef>
              <a:spcAft>
                <a:spcPct val="0"/>
              </a:spcAft>
              <a:defRPr/>
            </a:pPr>
            <a:endParaRPr lang="en-IN"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Freeform 600"/>
          <p:cNvSpPr/>
          <p:nvPr/>
        </p:nvSpPr>
        <p:spPr bwMode="auto">
          <a:xfrm rot="19159197" flipH="1">
            <a:off x="10420634" y="2042286"/>
            <a:ext cx="510080" cy="497930"/>
          </a:xfrm>
          <a:custGeom>
            <a:avLst/>
            <a:gdLst>
              <a:gd name="connsiteX0" fmla="*/ 629306 w 1320949"/>
              <a:gd name="connsiteY0" fmla="*/ 319711 h 1289483"/>
              <a:gd name="connsiteX1" fmla="*/ 673204 w 1320949"/>
              <a:gd name="connsiteY1" fmla="*/ 370783 h 1289483"/>
              <a:gd name="connsiteX2" fmla="*/ 405809 w 1320949"/>
              <a:gd name="connsiteY2" fmla="*/ 600617 h 1289483"/>
              <a:gd name="connsiteX3" fmla="*/ 361911 w 1320949"/>
              <a:gd name="connsiteY3" fmla="*/ 549545 h 1289483"/>
              <a:gd name="connsiteX4" fmla="*/ 724911 w 1320949"/>
              <a:gd name="connsiteY4" fmla="*/ 0 h 1289483"/>
              <a:gd name="connsiteX5" fmla="*/ 31466 w 1320949"/>
              <a:gd name="connsiteY5" fmla="*/ 596037 h 1289483"/>
              <a:gd name="connsiteX6" fmla="*/ 32531 w 1320949"/>
              <a:gd name="connsiteY6" fmla="*/ 597277 h 1289483"/>
              <a:gd name="connsiteX7" fmla="*/ 0 w 1320949"/>
              <a:gd name="connsiteY7" fmla="*/ 811371 h 1289483"/>
              <a:gd name="connsiteX8" fmla="*/ 63062 w 1320949"/>
              <a:gd name="connsiteY8" fmla="*/ 820953 h 1289483"/>
              <a:gd name="connsiteX9" fmla="*/ 87358 w 1320949"/>
              <a:gd name="connsiteY9" fmla="*/ 661064 h 1289483"/>
              <a:gd name="connsiteX10" fmla="*/ 627503 w 1320949"/>
              <a:gd name="connsiteY10" fmla="*/ 1289483 h 1289483"/>
              <a:gd name="connsiteX11" fmla="*/ 1320949 w 1320949"/>
              <a:gd name="connsiteY11" fmla="*/ 693446 h 1289483"/>
              <a:gd name="connsiteX12" fmla="*/ 780804 w 1320949"/>
              <a:gd name="connsiteY12" fmla="*/ 65027 h 1289483"/>
              <a:gd name="connsiteX13" fmla="*/ 942527 w 1320949"/>
              <a:gd name="connsiteY13" fmla="*/ 65027 h 1289483"/>
              <a:gd name="connsiteX14" fmla="*/ 942527 w 1320949"/>
              <a:gd name="connsiteY14" fmla="*/ 1240 h 1289483"/>
              <a:gd name="connsiteX15" fmla="*/ 725977 w 1320949"/>
              <a:gd name="connsiteY15" fmla="*/ 1240 h 12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0949" h="1289483">
                <a:moveTo>
                  <a:pt x="629306" y="319711"/>
                </a:moveTo>
                <a:lnTo>
                  <a:pt x="673204" y="370783"/>
                </a:lnTo>
                <a:lnTo>
                  <a:pt x="405809" y="600617"/>
                </a:lnTo>
                <a:lnTo>
                  <a:pt x="361911" y="549545"/>
                </a:lnTo>
                <a:close/>
                <a:moveTo>
                  <a:pt x="724911" y="0"/>
                </a:moveTo>
                <a:lnTo>
                  <a:pt x="31466" y="596037"/>
                </a:lnTo>
                <a:lnTo>
                  <a:pt x="32531" y="597277"/>
                </a:lnTo>
                <a:lnTo>
                  <a:pt x="0" y="811371"/>
                </a:lnTo>
                <a:lnTo>
                  <a:pt x="63062" y="820953"/>
                </a:lnTo>
                <a:lnTo>
                  <a:pt x="87358" y="661064"/>
                </a:lnTo>
                <a:lnTo>
                  <a:pt x="627503" y="1289483"/>
                </a:lnTo>
                <a:lnTo>
                  <a:pt x="1320949" y="693446"/>
                </a:lnTo>
                <a:lnTo>
                  <a:pt x="780804" y="65027"/>
                </a:lnTo>
                <a:lnTo>
                  <a:pt x="942527" y="65027"/>
                </a:lnTo>
                <a:lnTo>
                  <a:pt x="942527" y="1240"/>
                </a:lnTo>
                <a:lnTo>
                  <a:pt x="725977" y="124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p>
            <a:pPr algn="ctr" defTabSz="913844" fontAlgn="base">
              <a:spcBef>
                <a:spcPct val="0"/>
              </a:spcBef>
              <a:spcAft>
                <a:spcPct val="0"/>
              </a:spcAft>
              <a:defRPr/>
            </a:pPr>
            <a:endParaRPr lang="en-IN"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3239222" y="2516196"/>
            <a:ext cx="1265808"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SQL and MySQL</a:t>
            </a:r>
          </a:p>
        </p:txBody>
      </p:sp>
      <p:sp>
        <p:nvSpPr>
          <p:cNvPr id="298" name="Rectangle 297"/>
          <p:cNvSpPr/>
          <p:nvPr/>
        </p:nvSpPr>
        <p:spPr bwMode="auto">
          <a:xfrm>
            <a:off x="10035775" y="2516196"/>
            <a:ext cx="1279797"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Storage</a:t>
            </a:r>
          </a:p>
        </p:txBody>
      </p:sp>
      <p:cxnSp>
        <p:nvCxnSpPr>
          <p:cNvPr id="249" name="Straight Connector 248"/>
          <p:cNvCxnSpPr/>
          <p:nvPr/>
        </p:nvCxnSpPr>
        <p:spPr>
          <a:xfrm>
            <a:off x="7457683"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8694441"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9931201"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4" name="Block Arc 6"/>
          <p:cNvSpPr/>
          <p:nvPr/>
        </p:nvSpPr>
        <p:spPr>
          <a:xfrm>
            <a:off x="6613134" y="2033484"/>
            <a:ext cx="488489" cy="488489"/>
          </a:xfrm>
          <a:custGeom>
            <a:avLst/>
            <a:gdLst/>
            <a:ahLst/>
            <a:cxnLst/>
            <a:rect l="l" t="t" r="r" b="b"/>
            <a:pathLst>
              <a:path w="2936350" h="2936350">
                <a:moveTo>
                  <a:pt x="1468175" y="1289581"/>
                </a:moveTo>
                <a:cubicBezTo>
                  <a:pt x="1563946" y="1289581"/>
                  <a:pt x="1642109" y="1364963"/>
                  <a:pt x="1645058" y="1459701"/>
                </a:cubicBezTo>
                <a:lnTo>
                  <a:pt x="1958717" y="1762599"/>
                </a:lnTo>
                <a:cubicBezTo>
                  <a:pt x="2007813" y="1681261"/>
                  <a:pt x="2035913" y="1588465"/>
                  <a:pt x="2040007" y="1492589"/>
                </a:cubicBezTo>
                <a:lnTo>
                  <a:pt x="2478230" y="1511298"/>
                </a:lnTo>
                <a:cubicBezTo>
                  <a:pt x="2469544" y="1714745"/>
                  <a:pt x="2399657" y="1910343"/>
                  <a:pt x="2275883" y="2070911"/>
                </a:cubicBezTo>
                <a:cubicBezTo>
                  <a:pt x="2322484" y="2119427"/>
                  <a:pt x="2322157" y="2196479"/>
                  <a:pt x="2274851" y="2245466"/>
                </a:cubicBezTo>
                <a:lnTo>
                  <a:pt x="2274851" y="2245464"/>
                </a:lnTo>
                <a:cubicBezTo>
                  <a:pt x="2225843" y="2296213"/>
                  <a:pt x="2144975" y="2297625"/>
                  <a:pt x="2094227" y="2248617"/>
                </a:cubicBezTo>
                <a:lnTo>
                  <a:pt x="1470507" y="1646298"/>
                </a:lnTo>
                <a:cubicBezTo>
                  <a:pt x="1469735" y="1646764"/>
                  <a:pt x="1468956" y="1646769"/>
                  <a:pt x="1468175" y="1646769"/>
                </a:cubicBezTo>
                <a:cubicBezTo>
                  <a:pt x="1369540" y="1646769"/>
                  <a:pt x="1289581" y="1566810"/>
                  <a:pt x="1289581" y="1468175"/>
                </a:cubicBezTo>
                <a:cubicBezTo>
                  <a:pt x="1289581" y="1369540"/>
                  <a:pt x="1369540" y="1289581"/>
                  <a:pt x="1468175" y="1289581"/>
                </a:cubicBezTo>
                <a:close/>
                <a:moveTo>
                  <a:pt x="703004" y="807429"/>
                </a:moveTo>
                <a:lnTo>
                  <a:pt x="1034982" y="1094100"/>
                </a:lnTo>
                <a:cubicBezTo>
                  <a:pt x="952229" y="1189932"/>
                  <a:pt x="903589" y="1310499"/>
                  <a:pt x="896676" y="1436926"/>
                </a:cubicBezTo>
                <a:lnTo>
                  <a:pt x="458708" y="1412980"/>
                </a:lnTo>
                <a:cubicBezTo>
                  <a:pt x="470919" y="1189665"/>
                  <a:pt x="556834" y="976701"/>
                  <a:pt x="703004" y="807429"/>
                </a:cubicBezTo>
                <a:close/>
                <a:moveTo>
                  <a:pt x="2227598" y="800832"/>
                </a:moveTo>
                <a:cubicBezTo>
                  <a:pt x="2375228" y="968832"/>
                  <a:pt x="2462984" y="1181044"/>
                  <a:pt x="2477127" y="1404245"/>
                </a:cubicBezTo>
                <a:lnTo>
                  <a:pt x="2039383" y="1431982"/>
                </a:lnTo>
                <a:cubicBezTo>
                  <a:pt x="2031376" y="1305619"/>
                  <a:pt x="1981694" y="1185478"/>
                  <a:pt x="1898115" y="1090366"/>
                </a:cubicBezTo>
                <a:close/>
                <a:moveTo>
                  <a:pt x="1540008" y="459756"/>
                </a:moveTo>
                <a:cubicBezTo>
                  <a:pt x="1763092" y="475647"/>
                  <a:pt x="1974610" y="565062"/>
                  <a:pt x="2141448" y="714004"/>
                </a:cubicBezTo>
                <a:lnTo>
                  <a:pt x="1849342" y="1041209"/>
                </a:lnTo>
                <a:cubicBezTo>
                  <a:pt x="1754888" y="956887"/>
                  <a:pt x="1635140" y="906266"/>
                  <a:pt x="1508843" y="897269"/>
                </a:cubicBezTo>
                <a:close/>
                <a:moveTo>
                  <a:pt x="1404245" y="459223"/>
                </a:moveTo>
                <a:lnTo>
                  <a:pt x="1431982" y="896967"/>
                </a:lnTo>
                <a:cubicBezTo>
                  <a:pt x="1305619" y="904974"/>
                  <a:pt x="1185478" y="954656"/>
                  <a:pt x="1090366" y="1038235"/>
                </a:cubicBezTo>
                <a:lnTo>
                  <a:pt x="800832" y="708752"/>
                </a:lnTo>
                <a:cubicBezTo>
                  <a:pt x="968832" y="561122"/>
                  <a:pt x="1181044" y="473366"/>
                  <a:pt x="1404245" y="459223"/>
                </a:cubicBezTo>
                <a:close/>
                <a:moveTo>
                  <a:pt x="1468175" y="278278"/>
                </a:moveTo>
                <a:cubicBezTo>
                  <a:pt x="811013" y="278278"/>
                  <a:pt x="278278" y="811013"/>
                  <a:pt x="278278" y="1468175"/>
                </a:cubicBezTo>
                <a:cubicBezTo>
                  <a:pt x="278278" y="2125337"/>
                  <a:pt x="811013" y="2658072"/>
                  <a:pt x="1468175" y="2658072"/>
                </a:cubicBezTo>
                <a:cubicBezTo>
                  <a:pt x="2125337" y="2658072"/>
                  <a:pt x="2658072" y="2125337"/>
                  <a:pt x="2658072" y="1468175"/>
                </a:cubicBezTo>
                <a:cubicBezTo>
                  <a:pt x="2658072" y="811013"/>
                  <a:pt x="2125337" y="278278"/>
                  <a:pt x="1468175" y="278278"/>
                </a:cubicBezTo>
                <a:close/>
                <a:moveTo>
                  <a:pt x="1468175" y="0"/>
                </a:moveTo>
                <a:cubicBezTo>
                  <a:pt x="2279026" y="0"/>
                  <a:pt x="2936350" y="657324"/>
                  <a:pt x="2936350" y="1468175"/>
                </a:cubicBezTo>
                <a:cubicBezTo>
                  <a:pt x="2936350" y="2279026"/>
                  <a:pt x="2279026" y="2936350"/>
                  <a:pt x="1468175" y="2936350"/>
                </a:cubicBezTo>
                <a:cubicBezTo>
                  <a:pt x="657324" y="2936350"/>
                  <a:pt x="0" y="2279026"/>
                  <a:pt x="0" y="1468175"/>
                </a:cubicBezTo>
                <a:cubicBezTo>
                  <a:pt x="0" y="657324"/>
                  <a:pt x="657324" y="0"/>
                  <a:pt x="14681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599">
              <a:solidFill>
                <a:srgbClr val="FFFFFF"/>
              </a:solidFill>
              <a:latin typeface="Segoe UI Light"/>
            </a:endParaRPr>
          </a:p>
        </p:txBody>
      </p:sp>
      <p:sp>
        <p:nvSpPr>
          <p:cNvPr id="315" name="Rounded Rectangle 27"/>
          <p:cNvSpPr/>
          <p:nvPr/>
        </p:nvSpPr>
        <p:spPr>
          <a:xfrm>
            <a:off x="7949252" y="2037039"/>
            <a:ext cx="305324" cy="481378"/>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599">
              <a:solidFill>
                <a:srgbClr val="FFFFFF"/>
              </a:solidFill>
              <a:latin typeface="Segoe UI Light"/>
            </a:endParaRPr>
          </a:p>
        </p:txBody>
      </p:sp>
      <p:sp>
        <p:nvSpPr>
          <p:cNvPr id="317" name="Rectangle 316"/>
          <p:cNvSpPr/>
          <p:nvPr/>
        </p:nvSpPr>
        <p:spPr bwMode="auto">
          <a:xfrm>
            <a:off x="6249529" y="2501472"/>
            <a:ext cx="1216164"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sp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Automation</a:t>
            </a:r>
          </a:p>
        </p:txBody>
      </p:sp>
      <p:sp>
        <p:nvSpPr>
          <p:cNvPr id="323" name="Rectangle 322"/>
          <p:cNvSpPr/>
          <p:nvPr/>
        </p:nvSpPr>
        <p:spPr bwMode="auto">
          <a:xfrm>
            <a:off x="7460210" y="2501525"/>
            <a:ext cx="1234232" cy="2648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sp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Azure AD</a:t>
            </a:r>
          </a:p>
        </p:txBody>
      </p:sp>
      <p:sp>
        <p:nvSpPr>
          <p:cNvPr id="180" name="Rectangle 179"/>
          <p:cNvSpPr/>
          <p:nvPr/>
        </p:nvSpPr>
        <p:spPr>
          <a:xfrm>
            <a:off x="1240685" y="9676056"/>
            <a:ext cx="4235737" cy="63999"/>
          </a:xfrm>
          <a:prstGeom prst="rect">
            <a:avLst/>
          </a:prstGeom>
          <a:solidFill>
            <a:schemeClr val="accent1"/>
          </a:solidFill>
          <a:ln w="3175">
            <a:solidFill>
              <a:schemeClr val="accent1"/>
            </a:solidFill>
            <a:miter lim="800000"/>
          </a:ln>
        </p:spPr>
        <p:txBody>
          <a:bodyPr wrap="square" lIns="91427" tIns="45713" rIns="91427" bIns="45713" anchor="ctr">
            <a:noAutofit/>
          </a:bodyPr>
          <a:lstStyle/>
          <a:p>
            <a:pPr algn="ctr" defTabSz="914022" fontAlgn="base">
              <a:defRPr/>
            </a:pPr>
            <a:endParaRPr lang="en-US" sz="2000" kern="0">
              <a:ln w="3175">
                <a:noFill/>
              </a:ln>
              <a:solidFill>
                <a:srgbClr val="FFFFFF"/>
              </a:solidFill>
              <a:latin typeface="Segoe UI Semibold" panose="020B0702040204020203" pitchFamily="34" charset="0"/>
              <a:cs typeface="Segoe UI Semibold" panose="020B0702040204020203" pitchFamily="34" charset="0"/>
            </a:endParaRPr>
          </a:p>
        </p:txBody>
      </p:sp>
      <p:sp>
        <p:nvSpPr>
          <p:cNvPr id="181" name="Rectangle 180"/>
          <p:cNvSpPr/>
          <p:nvPr/>
        </p:nvSpPr>
        <p:spPr>
          <a:xfrm>
            <a:off x="585254" y="3559859"/>
            <a:ext cx="10859646" cy="2093876"/>
          </a:xfrm>
          <a:prstGeom prst="rect">
            <a:avLst/>
          </a:prstGeom>
          <a:noFill/>
          <a:ln w="3175">
            <a:solidFill>
              <a:schemeClr val="bg1">
                <a:lumMod val="75000"/>
              </a:schemeClr>
            </a:solidFill>
            <a:miter lim="800000"/>
          </a:ln>
        </p:spPr>
        <p:txBody>
          <a:bodyPr wrap="square" lIns="91427" tIns="91427" rIns="91427" bIns="45713" anchor="t">
            <a:noAutofit/>
          </a:bodyPr>
          <a:lstStyle/>
          <a:p>
            <a:pPr defTabSz="932212" fontAlgn="base">
              <a:spcBef>
                <a:spcPts val="1199"/>
              </a:spcBef>
              <a:defRPr/>
            </a:pPr>
            <a:endParaRPr lang="en-IN" sz="2000" kern="0">
              <a:solidFill>
                <a:srgbClr val="555555"/>
              </a:solidFill>
              <a:latin typeface="Segoe UI Light"/>
              <a:cs typeface="Segoe UI Semibold" panose="020B0702040204020203" pitchFamily="34" charset="0"/>
            </a:endParaRPr>
          </a:p>
          <a:p>
            <a:pPr defTabSz="932212" fontAlgn="base">
              <a:spcBef>
                <a:spcPts val="1199"/>
              </a:spcBef>
              <a:defRPr/>
            </a:pPr>
            <a:r>
              <a:rPr lang="en-IN" sz="2000" b="1" kern="0">
                <a:solidFill>
                  <a:srgbClr val="555555"/>
                </a:solidFill>
                <a:latin typeface="Segoe UI Light"/>
                <a:cs typeface="Segoe UI Semibold" panose="020B0702040204020203" pitchFamily="34" charset="0"/>
              </a:rPr>
              <a:t>Metered usage</a:t>
            </a:r>
          </a:p>
          <a:p>
            <a:pPr marL="406322" lvl="1" indent="-241253" defTabSz="914018">
              <a:spcBef>
                <a:spcPts val="300"/>
              </a:spcBef>
              <a:spcAft>
                <a:spcPts val="300"/>
              </a:spcAft>
              <a:buFont typeface="Arial" panose="020B0604020202020204" pitchFamily="34" charset="0"/>
              <a:buChar char="•"/>
              <a:defRPr/>
            </a:pPr>
            <a:r>
              <a:rPr lang="en-IN" sz="1836" kern="0">
                <a:solidFill>
                  <a:srgbClr val="555555"/>
                </a:solidFill>
                <a:latin typeface="Segoe UI Light"/>
              </a:rPr>
              <a:t>Pay for the exact resources consumed (e.g., a GB of storage, an hour of virtual machines)</a:t>
            </a:r>
          </a:p>
        </p:txBody>
      </p:sp>
      <p:sp>
        <p:nvSpPr>
          <p:cNvPr id="121" name="Rectangle 120"/>
          <p:cNvSpPr/>
          <p:nvPr/>
        </p:nvSpPr>
        <p:spPr>
          <a:xfrm>
            <a:off x="595432" y="3061069"/>
            <a:ext cx="10849468" cy="495483"/>
          </a:xfrm>
          <a:prstGeom prst="rect">
            <a:avLst/>
          </a:prstGeom>
          <a:solidFill>
            <a:schemeClr val="accent1"/>
          </a:solidFill>
          <a:ln w="3175">
            <a:solidFill>
              <a:schemeClr val="accent1"/>
            </a:solidFill>
            <a:miter lim="800000"/>
          </a:ln>
        </p:spPr>
        <p:txBody>
          <a:bodyPr wrap="square" lIns="91427" tIns="45713" rIns="91427" bIns="45713" anchor="ctr">
            <a:noAutofit/>
          </a:bodyPr>
          <a:lstStyle/>
          <a:p>
            <a:pPr algn="ctr" defTabSz="914022" fontAlgn="base">
              <a:defRPr/>
            </a:pPr>
            <a:r>
              <a:rPr lang="en-US" sz="2000" kern="0">
                <a:ln w="3175">
                  <a:noFill/>
                </a:ln>
                <a:solidFill>
                  <a:srgbClr val="FFFFFF"/>
                </a:solidFill>
                <a:latin typeface="Segoe UI Light"/>
                <a:cs typeface="Segoe UI Semibold" panose="020B0702040204020203" pitchFamily="34" charset="0"/>
              </a:rPr>
              <a:t>Pay-as-you-Use</a:t>
            </a:r>
          </a:p>
        </p:txBody>
      </p:sp>
    </p:spTree>
    <p:extLst>
      <p:ext uri="{BB962C8B-B14F-4D97-AF65-F5344CB8AC3E}">
        <p14:creationId xmlns:p14="http://schemas.microsoft.com/office/powerpoint/2010/main" val="2847380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44" y="106635"/>
            <a:ext cx="11372310" cy="564947"/>
          </a:xfrm>
        </p:spPr>
        <p:txBody>
          <a:bodyPr/>
          <a:lstStyle/>
          <a:p>
            <a:r>
              <a:rPr lang="en-US"/>
              <a:t>Pay-as-you-go pricing - Example</a:t>
            </a:r>
          </a:p>
        </p:txBody>
      </p:sp>
      <p:sp>
        <p:nvSpPr>
          <p:cNvPr id="5" name="TextBox 4"/>
          <p:cNvSpPr txBox="1"/>
          <p:nvPr/>
        </p:nvSpPr>
        <p:spPr>
          <a:xfrm>
            <a:off x="423344" y="5841314"/>
            <a:ext cx="12029622" cy="1165718"/>
          </a:xfrm>
          <a:prstGeom prst="rect">
            <a:avLst/>
          </a:prstGeom>
          <a:noFill/>
        </p:spPr>
        <p:txBody>
          <a:bodyPr wrap="square" lIns="186494" tIns="149196" rIns="186494" bIns="149196" rtlCol="0">
            <a:spAutoFit/>
          </a:bodyPr>
          <a:lstStyle/>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Customers can bring their own Windows Server and SQL Server licenses to run on Base VM images</a:t>
            </a:r>
          </a:p>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Windows Server BYOL – must license the entire region</a:t>
            </a:r>
          </a:p>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New services may add new billable services to Azure Stack Hub</a:t>
            </a:r>
          </a:p>
        </p:txBody>
      </p:sp>
      <p:graphicFrame>
        <p:nvGraphicFramePr>
          <p:cNvPr id="7" name="Table 6">
            <a:extLst>
              <a:ext uri="{FF2B5EF4-FFF2-40B4-BE49-F238E27FC236}">
                <a16:creationId xmlns:a16="http://schemas.microsoft.com/office/drawing/2014/main" id="{F371CAD6-3C5A-4AB4-A98B-7D5C942B0BAA}"/>
              </a:ext>
            </a:extLst>
          </p:cNvPr>
          <p:cNvGraphicFramePr>
            <a:graphicFrameLocks noGrp="1"/>
          </p:cNvGraphicFramePr>
          <p:nvPr/>
        </p:nvGraphicFramePr>
        <p:xfrm>
          <a:off x="423344" y="971235"/>
          <a:ext cx="11332712" cy="5002146"/>
        </p:xfrm>
        <a:graphic>
          <a:graphicData uri="http://schemas.openxmlformats.org/drawingml/2006/table">
            <a:tbl>
              <a:tblPr firstRow="1" bandRow="1">
                <a:tableStyleId>{5C22544A-7EE6-4342-B048-85BDC9FD1C3A}</a:tableStyleId>
              </a:tblPr>
              <a:tblGrid>
                <a:gridCol w="2051406">
                  <a:extLst>
                    <a:ext uri="{9D8B030D-6E8A-4147-A177-3AD203B41FA5}">
                      <a16:colId xmlns:a16="http://schemas.microsoft.com/office/drawing/2014/main" val="2208522162"/>
                    </a:ext>
                  </a:extLst>
                </a:gridCol>
                <a:gridCol w="5147748">
                  <a:extLst>
                    <a:ext uri="{9D8B030D-6E8A-4147-A177-3AD203B41FA5}">
                      <a16:colId xmlns:a16="http://schemas.microsoft.com/office/drawing/2014/main" val="613132383"/>
                    </a:ext>
                  </a:extLst>
                </a:gridCol>
                <a:gridCol w="2018184">
                  <a:extLst>
                    <a:ext uri="{9D8B030D-6E8A-4147-A177-3AD203B41FA5}">
                      <a16:colId xmlns:a16="http://schemas.microsoft.com/office/drawing/2014/main" val="1557161388"/>
                    </a:ext>
                  </a:extLst>
                </a:gridCol>
                <a:gridCol w="2115374">
                  <a:extLst>
                    <a:ext uri="{9D8B030D-6E8A-4147-A177-3AD203B41FA5}">
                      <a16:colId xmlns:a16="http://schemas.microsoft.com/office/drawing/2014/main" val="3060056372"/>
                    </a:ext>
                  </a:extLst>
                </a:gridCol>
              </a:tblGrid>
              <a:tr h="378345">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Service</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Microsoft charges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4415142"/>
                  </a:ext>
                </a:extLst>
              </a:tr>
              <a:tr h="576549">
                <a:tc>
                  <a:txBody>
                    <a:bodyPr/>
                    <a:lstStyle/>
                    <a:p>
                      <a:r>
                        <a:rPr lang="en-US" sz="1600" b="0">
                          <a:solidFill>
                            <a:schemeClr val="tx1">
                              <a:lumMod val="75000"/>
                              <a:lumOff val="25000"/>
                            </a:schemeClr>
                          </a:solidFill>
                        </a:rPr>
                        <a:t>Up-Front</a:t>
                      </a:r>
                      <a:r>
                        <a:rPr lang="en-US" sz="1600" b="0" baseline="0">
                          <a:solidFill>
                            <a:schemeClr val="tx1">
                              <a:lumMod val="75000"/>
                              <a:lumOff val="25000"/>
                            </a:schemeClr>
                          </a:solidFill>
                        </a:rPr>
                        <a:t> Licensing</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lumMod val="75000"/>
                              <a:lumOff val="25000"/>
                            </a:schemeClr>
                          </a:solidFill>
                        </a:rPr>
                        <a:t>Azure Stack Hub initial deployment</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$0 </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no upfront licensing fees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104072"/>
                  </a:ext>
                </a:extLst>
              </a:tr>
              <a:tr h="707339">
                <a:tc rowSpan="9">
                  <a:txBody>
                    <a:bodyPr/>
                    <a:lstStyle/>
                    <a:p>
                      <a:r>
                        <a:rPr lang="en-US" sz="1600" b="0">
                          <a:solidFill>
                            <a:schemeClr val="tx1">
                              <a:lumMod val="75000"/>
                              <a:lumOff val="25000"/>
                            </a:schemeClr>
                          </a:solidFill>
                        </a:rPr>
                        <a:t>Consumption-Based</a:t>
                      </a:r>
                      <a:r>
                        <a:rPr lang="en-US" sz="1600" b="0" baseline="0">
                          <a:solidFill>
                            <a:schemeClr val="tx1">
                              <a:lumMod val="75000"/>
                              <a:lumOff val="25000"/>
                            </a:schemeClr>
                          </a:solidFill>
                        </a:rPr>
                        <a:t> Fees</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a:solidFill>
                            <a:schemeClr val="tx1">
                              <a:lumMod val="75000"/>
                              <a:lumOff val="25000"/>
                            </a:schemeClr>
                          </a:solidFill>
                        </a:rPr>
                        <a:t>Cloud Infrastructure; Management, Security, &amp; Identity; Networking; Service Fabric</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$0</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6404986"/>
                  </a:ext>
                </a:extLst>
              </a:tr>
              <a:tr h="417548">
                <a:tc vMerge="1">
                  <a:txBody>
                    <a:bodyPr/>
                    <a:lstStyle/>
                    <a:p>
                      <a:endParaRPr lang="en-US" sz="20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Virtual Machines: Base</a:t>
                      </a:r>
                      <a:r>
                        <a:rPr lang="en-US" sz="1600" b="0" baseline="0">
                          <a:solidFill>
                            <a:schemeClr val="tx1">
                              <a:lumMod val="75000"/>
                              <a:lumOff val="25000"/>
                            </a:schemeClr>
                          </a:solidFill>
                        </a:rPr>
                        <a:t> VM</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$0.008/vCPU/hour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($6/vCPU/month)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6063632"/>
                  </a:ext>
                </a:extLst>
              </a:tr>
              <a:tr h="417548">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Virtual Machines:</a:t>
                      </a:r>
                      <a:r>
                        <a:rPr lang="en-US" sz="1600" b="0" baseline="0">
                          <a:solidFill>
                            <a:schemeClr val="tx1">
                              <a:lumMod val="75000"/>
                              <a:lumOff val="25000"/>
                            </a:schemeClr>
                          </a:solidFill>
                        </a:rPr>
                        <a:t> with Windows Server</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$0.046/vCPU/hour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($34/vCPU/month)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236536"/>
                  </a:ext>
                </a:extLst>
              </a:tr>
              <a:tr h="378345">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Blob </a:t>
                      </a:r>
                      <a:r>
                        <a:rPr lang="en-US" sz="1600" b="0" baseline="0">
                          <a:solidFill>
                            <a:schemeClr val="tx1">
                              <a:lumMod val="75000"/>
                              <a:lumOff val="25000"/>
                            </a:schemeClr>
                          </a:solidFill>
                        </a:rPr>
                        <a:t>Storage Service</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$0.006/GB/month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795964"/>
                  </a:ext>
                </a:extLst>
              </a:tr>
              <a:tr h="378345">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Tables &amp; Queues Storage Service</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$0.018/GB/month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896254"/>
                  </a:ext>
                </a:extLst>
              </a:tr>
              <a:tr h="378345">
                <a:tc vMerge="1">
                  <a:txBody>
                    <a:bodyPr/>
                    <a:lstStyle/>
                    <a:p>
                      <a:endParaRPr lang="en-US"/>
                    </a:p>
                  </a:txBody>
                  <a:tcPr/>
                </a:tc>
                <a:tc>
                  <a:txBody>
                    <a:bodyPr/>
                    <a:lstStyle/>
                    <a:p>
                      <a:r>
                        <a:rPr lang="en-US" sz="1600" b="0">
                          <a:solidFill>
                            <a:schemeClr val="tx1">
                              <a:lumMod val="75000"/>
                              <a:lumOff val="25000"/>
                            </a:schemeClr>
                          </a:solidFill>
                        </a:rPr>
                        <a:t>Azure Standard Unmanaged Disk</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$0.011/GB/month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0103764"/>
                  </a:ext>
                </a:extLst>
              </a:tr>
              <a:tr h="534686">
                <a:tc vMerge="1">
                  <a:txBody>
                    <a:bodyPr/>
                    <a:lstStyle/>
                    <a:p>
                      <a:endParaRPr lang="en-GB"/>
                    </a:p>
                  </a:txBody>
                  <a:tcPr/>
                </a:tc>
                <a:tc>
                  <a:txBody>
                    <a:bodyPr/>
                    <a:lstStyle/>
                    <a:p>
                      <a:r>
                        <a:rPr lang="en-US" sz="1600" b="0">
                          <a:solidFill>
                            <a:schemeClr val="tx1">
                              <a:lumMod val="75000"/>
                              <a:lumOff val="25000"/>
                            </a:schemeClr>
                          </a:solidFill>
                        </a:rPr>
                        <a:t>Azure Managed Disks (fixed sizes between 32GB – 1TB)</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a:solidFill>
                            <a:schemeClr val="accent1"/>
                          </a:solidFill>
                        </a:rPr>
                        <a:t>$0.385/unit*/month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i="0">
                          <a:solidFill>
                            <a:schemeClr val="accent1"/>
                          </a:solidFill>
                        </a:rPr>
                        <a:t>* units are 32GB</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17073"/>
                  </a:ext>
                </a:extLst>
              </a:tr>
              <a:tr h="417548">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App Service (including Functions)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$0.056/vCPU/hour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($42/vCPU/month)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38711"/>
                  </a:ext>
                </a:extLst>
              </a:tr>
              <a:tr h="417548">
                <a:tc vMerge="1">
                  <a:txBody>
                    <a:bodyPr/>
                    <a:lstStyle/>
                    <a:p>
                      <a:endParaRPr lang="en-US" sz="1600" b="0">
                        <a:solidFill>
                          <a:schemeClr val="tx1">
                            <a:lumMod val="75000"/>
                            <a:lumOff val="25000"/>
                          </a:schemeClr>
                        </a:solidFill>
                      </a:endParaRPr>
                    </a:p>
                  </a:txBody>
                  <a:tcPr marL="93260" marR="93260" marT="18652" marB="18652">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rPr>
                        <a:t>Event Hubs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GB" sz="1600" i="0" kern="1200">
                          <a:solidFill>
                            <a:schemeClr val="accent1"/>
                          </a:solidFill>
                          <a:latin typeface="+mn-lt"/>
                          <a:ea typeface="+mn-ea"/>
                          <a:cs typeface="+mn-cs"/>
                        </a:rPr>
                        <a:t>$0.2688/core/hour</a:t>
                      </a:r>
                    </a:p>
                  </a:txBody>
                  <a:tcPr marL="76189" marR="76189" marT="76189" marB="761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endParaRPr lang="en-GB" sz="1600" i="0" kern="1200">
                        <a:solidFill>
                          <a:schemeClr val="accent1"/>
                        </a:solidFill>
                        <a:latin typeface="+mn-lt"/>
                        <a:ea typeface="+mn-ea"/>
                        <a:cs typeface="+mn-cs"/>
                      </a:endParaRPr>
                    </a:p>
                  </a:txBody>
                  <a:tcPr marL="76189" marR="76189" marT="76189" marB="76189">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21083"/>
                  </a:ext>
                </a:extLst>
              </a:tr>
            </a:tbl>
          </a:graphicData>
        </a:graphic>
      </p:graphicFrame>
    </p:spTree>
    <p:extLst>
      <p:ext uri="{BB962C8B-B14F-4D97-AF65-F5344CB8AC3E}">
        <p14:creationId xmlns:p14="http://schemas.microsoft.com/office/powerpoint/2010/main" val="36964517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163516" y="-23496"/>
            <a:ext cx="4350017" cy="699154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682206" y="3303925"/>
            <a:ext cx="3198812" cy="1932536"/>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 name="TextBox 11"/>
            <p:cNvSpPr txBox="1"/>
            <p:nvPr/>
          </p:nvSpPr>
          <p:spPr>
            <a:xfrm>
              <a:off x="1271519" y="3781551"/>
              <a:ext cx="2115069" cy="1052829"/>
            </a:xfrm>
            <a:prstGeom prst="rect">
              <a:avLst/>
            </a:prstGeom>
            <a:noFill/>
          </p:spPr>
          <p:txBody>
            <a:bodyPr wrap="square" lIns="182802" tIns="146241" rIns="182802" bIns="146241" rtlCol="0">
              <a:spAutoFit/>
            </a:bodyPr>
            <a:lstStyle/>
            <a:p>
              <a:pPr algn="ctr" defTabSz="931326" eaLnBrk="0" fontAlgn="base" hangingPunct="0">
                <a:lnSpc>
                  <a:spcPct val="90000"/>
                </a:lnSpc>
                <a:spcBef>
                  <a:spcPct val="0"/>
                </a:spcBef>
                <a:spcAft>
                  <a:spcPts val="600"/>
                </a:spcAft>
                <a:defRPr/>
              </a:pPr>
              <a:r>
                <a:rPr lang="en-US" sz="3598">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 Hub</a:t>
              </a:r>
            </a:p>
          </p:txBody>
        </p:sp>
      </p:grpSp>
      <p:grpSp>
        <p:nvGrpSpPr>
          <p:cNvPr id="2" name="Group 1"/>
          <p:cNvGrpSpPr/>
          <p:nvPr/>
        </p:nvGrpSpPr>
        <p:grpSpPr>
          <a:xfrm>
            <a:off x="8083812" y="4968272"/>
            <a:ext cx="4347973" cy="2120300"/>
            <a:chOff x="7105241" y="4871501"/>
            <a:chExt cx="4819840" cy="2079209"/>
          </a:xfrm>
        </p:grpSpPr>
        <p:sp>
          <p:nvSpPr>
            <p:cNvPr id="10" name="TextBox 9"/>
            <p:cNvSpPr txBox="1"/>
            <p:nvPr/>
          </p:nvSpPr>
          <p:spPr>
            <a:xfrm>
              <a:off x="8774381" y="5224630"/>
              <a:ext cx="1576223" cy="676900"/>
            </a:xfrm>
            <a:prstGeom prst="rect">
              <a:avLst/>
            </a:prstGeom>
            <a:noFill/>
          </p:spPr>
          <p:txBody>
            <a:bodyPr wrap="none" lIns="182802" tIns="146241" rIns="182802" bIns="146241" rtlCol="0">
              <a:spAutoFit/>
            </a:bodyPr>
            <a:lstStyle/>
            <a:p>
              <a:pPr defTabSz="931326" eaLnBrk="0" fontAlgn="base" hangingPunct="0">
                <a:lnSpc>
                  <a:spcPct val="90000"/>
                </a:lnSpc>
                <a:spcBef>
                  <a:spcPct val="0"/>
                </a:spcBef>
                <a:spcAft>
                  <a:spcPts val="600"/>
                </a:spcAft>
                <a:defRPr/>
              </a:pP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grpSp>
      <p:sp>
        <p:nvSpPr>
          <p:cNvPr id="676" name="Rectangle 675"/>
          <p:cNvSpPr/>
          <p:nvPr/>
        </p:nvSpPr>
        <p:spPr>
          <a:xfrm>
            <a:off x="454869" y="1175270"/>
            <a:ext cx="6571785" cy="5695499"/>
          </a:xfrm>
          <a:prstGeom prst="rect">
            <a:avLst/>
          </a:prstGeom>
        </p:spPr>
        <p:txBody>
          <a:bodyPr wrap="square" lIns="91427" tIns="45713" rIns="91427" bIns="45713" anchor="t">
            <a:spAutoFit/>
          </a:bodyPr>
          <a:lstStyle/>
          <a:p>
            <a:pPr>
              <a:defRPr/>
            </a:pPr>
            <a:r>
              <a:rPr lang="en-US" sz="2550">
                <a:solidFill>
                  <a:srgbClr val="353535"/>
                </a:solidFill>
                <a:latin typeface="Segoe UI Light"/>
              </a:rPr>
              <a:t>For disconnected scenarios, when usage metering and connection to Azure Commerce are not possible</a:t>
            </a:r>
          </a:p>
          <a:p>
            <a:pPr>
              <a:defRPr/>
            </a:pPr>
            <a:endParaRPr lang="en-US" sz="2550">
              <a:solidFill>
                <a:srgbClr val="353535"/>
              </a:solidFill>
              <a:latin typeface="Segoe UI Light"/>
            </a:endParaRPr>
          </a:p>
          <a:p>
            <a:pPr>
              <a:defRPr/>
            </a:pPr>
            <a:r>
              <a:rPr lang="en-US" sz="2550">
                <a:solidFill>
                  <a:srgbClr val="353535"/>
                </a:solidFill>
                <a:latin typeface="Segoe UI Light"/>
              </a:rPr>
              <a:t>Fixed fee, annual subscription: based on number of physical cores</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License all physical cores on a stamp, with unlimited use rights</a:t>
            </a:r>
            <a:endParaRPr lang="en-US" sz="2550">
              <a:solidFill>
                <a:srgbClr val="353535"/>
              </a:solidFill>
              <a:latin typeface="Segoe UI Light"/>
              <a:cs typeface="Segoe UI Light"/>
            </a:endParaRP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Separate transaction from Azure: cannot use monetary commit, different billing</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EA channel only</a:t>
            </a:r>
          </a:p>
        </p:txBody>
      </p:sp>
      <p:sp>
        <p:nvSpPr>
          <p:cNvPr id="4" name="Title 3"/>
          <p:cNvSpPr>
            <a:spLocks noGrp="1"/>
          </p:cNvSpPr>
          <p:nvPr>
            <p:ph type="title"/>
          </p:nvPr>
        </p:nvSpPr>
        <p:spPr>
          <a:xfrm>
            <a:off x="531278" y="233618"/>
            <a:ext cx="11372310" cy="564947"/>
          </a:xfrm>
        </p:spPr>
        <p:txBody>
          <a:bodyPr/>
          <a:lstStyle/>
          <a:p>
            <a:r>
              <a:rPr lang="en-US"/>
              <a:t>Capacity model</a:t>
            </a:r>
          </a:p>
        </p:txBody>
      </p:sp>
      <p:pic>
        <p:nvPicPr>
          <p:cNvPr id="696" name="Picture 695"/>
          <p:cNvPicPr>
            <a:picLocks noChangeAspect="1"/>
          </p:cNvPicPr>
          <p:nvPr/>
        </p:nvPicPr>
        <p:blipFill>
          <a:blip r:embed="rId3"/>
          <a:stretch>
            <a:fillRect/>
          </a:stretch>
        </p:blipFill>
        <p:spPr>
          <a:xfrm>
            <a:off x="8523764" y="348699"/>
            <a:ext cx="3127019" cy="1777353"/>
          </a:xfrm>
          <a:prstGeom prst="rect">
            <a:avLst/>
          </a:prstGeom>
        </p:spPr>
      </p:pic>
      <p:grpSp>
        <p:nvGrpSpPr>
          <p:cNvPr id="6" name="Group 5"/>
          <p:cNvGrpSpPr/>
          <p:nvPr/>
        </p:nvGrpSpPr>
        <p:grpSpPr>
          <a:xfrm>
            <a:off x="7986942" y="2573388"/>
            <a:ext cx="4932722" cy="297721"/>
            <a:chOff x="7925420" y="2784554"/>
            <a:chExt cx="4837127" cy="291951"/>
          </a:xfrm>
        </p:grpSpPr>
        <p:sp>
          <p:nvSpPr>
            <p:cNvPr id="3" name="Arrow: Chevron 2"/>
            <p:cNvSpPr/>
            <p:nvPr/>
          </p:nvSpPr>
          <p:spPr bwMode="auto">
            <a:xfrm rot="16200000">
              <a:off x="8125948"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8" name="Arrow: Chevron 677"/>
            <p:cNvSpPr/>
            <p:nvPr/>
          </p:nvSpPr>
          <p:spPr bwMode="auto">
            <a:xfrm rot="16200000">
              <a:off x="8818435"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9" name="Arrow: Chevron 678"/>
            <p:cNvSpPr/>
            <p:nvPr/>
          </p:nvSpPr>
          <p:spPr bwMode="auto">
            <a:xfrm rot="16200000">
              <a:off x="9504738"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0" name="Arrow: Chevron 679"/>
            <p:cNvSpPr/>
            <p:nvPr/>
          </p:nvSpPr>
          <p:spPr bwMode="auto">
            <a:xfrm rot="16200000">
              <a:off x="10197225" y="2584545"/>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1" name="Arrow: Chevron 680"/>
            <p:cNvSpPr/>
            <p:nvPr/>
          </p:nvSpPr>
          <p:spPr bwMode="auto">
            <a:xfrm rot="16200000">
              <a:off x="10886968" y="2584544"/>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2" name="Arrow: Chevron 681"/>
            <p:cNvSpPr/>
            <p:nvPr/>
          </p:nvSpPr>
          <p:spPr bwMode="auto">
            <a:xfrm rot="16200000">
              <a:off x="12270588" y="258402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4" name="Arrow: Chevron 683"/>
            <p:cNvSpPr/>
            <p:nvPr/>
          </p:nvSpPr>
          <p:spPr bwMode="auto">
            <a:xfrm rot="16200000">
              <a:off x="11578778" y="258402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16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25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6747361" cy="1668149"/>
          </a:xfrm>
        </p:spPr>
        <p:txBody>
          <a:bodyPr vert="horz" wrap="square" lIns="146304" tIns="91440" rIns="146304" bIns="91440" rtlCol="0" anchor="t">
            <a:spAutoFit/>
          </a:bodyPr>
          <a:lstStyle/>
          <a:p>
            <a:r>
              <a:rPr lang="en-US" sz="2400" dirty="0">
                <a:solidFill>
                  <a:srgbClr val="0078D7"/>
                </a:solidFill>
              </a:rPr>
              <a:t>Azure Stack Hub Overview</a:t>
            </a:r>
          </a:p>
          <a:p>
            <a:r>
              <a:rPr lang="en-US" sz="2400" dirty="0">
                <a:solidFill>
                  <a:srgbClr val="0078D7"/>
                </a:solidFill>
              </a:rPr>
              <a:t>Azure Stack Hub Architecture</a:t>
            </a:r>
          </a:p>
          <a:p>
            <a:r>
              <a:rPr lang="en-US" sz="2400" dirty="0">
                <a:solidFill>
                  <a:srgbClr val="0078D7"/>
                </a:solidFill>
              </a:rPr>
              <a:t>Azure Stack Family of Devices</a:t>
            </a: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78" y="233618"/>
            <a:ext cx="11372310" cy="564947"/>
          </a:xfrm>
        </p:spPr>
        <p:txBody>
          <a:bodyPr/>
          <a:lstStyle/>
          <a:p>
            <a:r>
              <a:rPr lang="en-US" sz="4794">
                <a:cs typeface="Segoe UI"/>
              </a:rPr>
              <a:t>Capacity model pricing</a:t>
            </a:r>
            <a:endParaRPr lang="en-US">
              <a:solidFill>
                <a:srgbClr val="FF0000"/>
              </a:solidFill>
            </a:endParaRPr>
          </a:p>
        </p:txBody>
      </p:sp>
      <p:sp>
        <p:nvSpPr>
          <p:cNvPr id="4" name="Rectangle 3"/>
          <p:cNvSpPr/>
          <p:nvPr/>
        </p:nvSpPr>
        <p:spPr bwMode="auto">
          <a:xfrm>
            <a:off x="721568" y="1816361"/>
            <a:ext cx="2718228" cy="1898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ea typeface="Segoe UI" pitchFamily="34" charset="0"/>
                <a:cs typeface="Segoe UI" pitchFamily="34" charset="0"/>
              </a:rPr>
              <a:t>App Service Package</a:t>
            </a:r>
          </a:p>
          <a:p>
            <a:pPr algn="ctr" defTabSz="932111" fontAlgn="base">
              <a:spcBef>
                <a:spcPct val="0"/>
              </a:spcBef>
              <a:spcAft>
                <a:spcPct val="0"/>
              </a:spcAft>
            </a:pPr>
            <a:endParaRPr lang="en-US" sz="2040" b="1"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32111" fontAlgn="base">
              <a:spcBef>
                <a:spcPct val="0"/>
              </a:spcBef>
              <a:spcAft>
                <a:spcPct val="0"/>
              </a:spcAft>
            </a:pPr>
            <a:r>
              <a:rPr lang="en-US" sz="2040" b="1" spc="-51">
                <a:gradFill>
                  <a:gsLst>
                    <a:gs pos="0">
                      <a:srgbClr val="FFFFFF"/>
                    </a:gs>
                    <a:gs pos="100000">
                      <a:srgbClr val="FFFFFF"/>
                    </a:gs>
                  </a:gsLst>
                  <a:lin ang="5400000" scaled="0"/>
                </a:gradFill>
                <a:latin typeface="Segoe UI" pitchFamily="34" charset="0"/>
                <a:ea typeface="Segoe UI" pitchFamily="34" charset="0"/>
                <a:cs typeface="Segoe UI" pitchFamily="34" charset="0"/>
              </a:rPr>
              <a:t>$per/core/year</a:t>
            </a:r>
          </a:p>
        </p:txBody>
      </p:sp>
      <p:sp>
        <p:nvSpPr>
          <p:cNvPr id="5" name="Rectangle 4"/>
          <p:cNvSpPr/>
          <p:nvPr/>
        </p:nvSpPr>
        <p:spPr bwMode="auto">
          <a:xfrm>
            <a:off x="721567" y="4296457"/>
            <a:ext cx="2718228" cy="1898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cs typeface="Segoe UI" pitchFamily="34" charset="0"/>
              </a:rPr>
              <a:t>IaaS Package</a:t>
            </a:r>
          </a:p>
          <a:p>
            <a:pPr algn="ctr" defTabSz="932111" fontAlgn="base">
              <a:spcBef>
                <a:spcPct val="0"/>
              </a:spcBef>
              <a:spcAft>
                <a:spcPct val="0"/>
              </a:spcAft>
            </a:pPr>
            <a:endParaRPr lang="en-US" sz="2550" b="1" spc="-51">
              <a:gradFill>
                <a:gsLst>
                  <a:gs pos="0">
                    <a:srgbClr val="FFFFFF"/>
                  </a:gs>
                  <a:gs pos="100000">
                    <a:srgbClr val="FFFFFF"/>
                  </a:gs>
                </a:gsLst>
                <a:lin ang="5400000" scaled="0"/>
              </a:gradFill>
              <a:latin typeface="Segoe UI" pitchFamily="34" charset="0"/>
              <a:cs typeface="Segoe UI" pitchFamily="34" charset="0"/>
            </a:endParaRPr>
          </a:p>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cs typeface="Segoe UI" pitchFamily="34" charset="0"/>
              </a:rPr>
              <a:t>$per/core/year</a:t>
            </a:r>
          </a:p>
        </p:txBody>
      </p:sp>
      <p:sp>
        <p:nvSpPr>
          <p:cNvPr id="9" name="TextBox 8"/>
          <p:cNvSpPr txBox="1"/>
          <p:nvPr/>
        </p:nvSpPr>
        <p:spPr>
          <a:xfrm>
            <a:off x="3783335" y="2064457"/>
            <a:ext cx="7823655" cy="1381176"/>
          </a:xfrm>
          <a:prstGeom prst="rect">
            <a:avLst/>
          </a:prstGeom>
          <a:noFill/>
        </p:spPr>
        <p:txBody>
          <a:bodyPr wrap="none" lIns="0" tIns="0" rIns="0" bIns="0" rtlCol="0">
            <a:spAutoFit/>
          </a:bodyPr>
          <a:lstStyle/>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Includes: App Service, Base VM, Azure Storage</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Must license all physical cores on the deployment</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Windows Server and SQL Server are BYOL (on-premises license)</a:t>
            </a:r>
          </a:p>
        </p:txBody>
      </p:sp>
      <p:sp>
        <p:nvSpPr>
          <p:cNvPr id="12" name="TextBox 11"/>
          <p:cNvSpPr txBox="1"/>
          <p:nvPr/>
        </p:nvSpPr>
        <p:spPr>
          <a:xfrm>
            <a:off x="3783335" y="4539592"/>
            <a:ext cx="7823655" cy="1381176"/>
          </a:xfrm>
          <a:prstGeom prst="rect">
            <a:avLst/>
          </a:prstGeom>
          <a:noFill/>
        </p:spPr>
        <p:txBody>
          <a:bodyPr wrap="none" lIns="0" tIns="0" rIns="0" bIns="0" rtlCol="0">
            <a:spAutoFit/>
          </a:bodyPr>
          <a:lstStyle/>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Base VM, Azure Storage only</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Must license all physical cores on the deployment</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Windows Server and SQL Server are BYOL (on-premises license)</a:t>
            </a:r>
          </a:p>
        </p:txBody>
      </p:sp>
    </p:spTree>
    <p:extLst>
      <p:ext uri="{BB962C8B-B14F-4D97-AF65-F5344CB8AC3E}">
        <p14:creationId xmlns:p14="http://schemas.microsoft.com/office/powerpoint/2010/main" val="10962303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E124D3F8-9ED0-489A-BE65-248D97596AB0}"/>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977412" y="996296"/>
            <a:ext cx="10480042" cy="5895024"/>
          </a:xfrm>
          <a:prstGeom prst="rect">
            <a:avLst/>
          </a:prstGeom>
        </p:spPr>
      </p:pic>
      <p:sp>
        <p:nvSpPr>
          <p:cNvPr id="2" name="Title 1"/>
          <p:cNvSpPr>
            <a:spLocks noGrp="1"/>
          </p:cNvSpPr>
          <p:nvPr>
            <p:ph type="title"/>
          </p:nvPr>
        </p:nvSpPr>
        <p:spPr/>
        <p:txBody>
          <a:bodyPr/>
          <a:lstStyle/>
          <a:p>
            <a:pPr defTabSz="913479" eaLnBrk="0" fontAlgn="base" hangingPunct="0">
              <a:spcBef>
                <a:spcPts val="612"/>
              </a:spcBef>
              <a:defRPr/>
            </a:pPr>
            <a:r>
              <a:rPr lang="en-US" sz="4399" kern="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Implications of the capacity licensing model</a:t>
            </a:r>
          </a:p>
        </p:txBody>
      </p:sp>
      <p:sp>
        <p:nvSpPr>
          <p:cNvPr id="3" name="Text Placeholder 2"/>
          <p:cNvSpPr>
            <a:spLocks noGrp="1"/>
          </p:cNvSpPr>
          <p:nvPr>
            <p:ph type="body" sz="quarter" idx="10"/>
          </p:nvPr>
        </p:nvSpPr>
        <p:spPr>
          <a:xfrm>
            <a:off x="530472" y="1226092"/>
            <a:ext cx="11373923" cy="5415646"/>
          </a:xfrm>
        </p:spPr>
        <p:txBody>
          <a:bodyPr vert="horz" wrap="square" lIns="146283" tIns="91427" rIns="146283" bIns="91427" rtlCol="0" anchor="t">
            <a:spAutoFit/>
          </a:bodyPr>
          <a:lstStyle/>
          <a:p>
            <a:pPr marL="0" indent="0">
              <a:buNone/>
            </a:pPr>
            <a:r>
              <a:rPr lang="en-US" sz="2397">
                <a:solidFill>
                  <a:schemeClr val="bg2">
                    <a:lumMod val="25000"/>
                  </a:schemeClr>
                </a:solidFill>
              </a:rPr>
              <a:t>Capacity-based licensing model is for customers who have specific requirements</a:t>
            </a:r>
          </a:p>
          <a:p>
            <a:pPr marL="456584" lvl="1" indent="-227968"/>
            <a:r>
              <a:rPr lang="en-US" sz="2397">
                <a:solidFill>
                  <a:schemeClr val="bg2">
                    <a:lumMod val="25000"/>
                  </a:schemeClr>
                </a:solidFill>
                <a:latin typeface="+mj-lt"/>
              </a:rPr>
              <a:t>Disconnected or regulatory</a:t>
            </a:r>
            <a:endParaRPr lang="en-US" sz="2397">
              <a:solidFill>
                <a:schemeClr val="bg2">
                  <a:lumMod val="25000"/>
                </a:schemeClr>
              </a:solidFill>
              <a:latin typeface="+mj-lt"/>
              <a:cs typeface="Segoe UI Light"/>
            </a:endParaRPr>
          </a:p>
          <a:p>
            <a:pPr marL="0" indent="0">
              <a:buNone/>
            </a:pPr>
            <a:endParaRPr lang="en-US" sz="2400">
              <a:solidFill>
                <a:schemeClr val="bg2">
                  <a:lumMod val="25000"/>
                </a:schemeClr>
              </a:solidFill>
              <a:cs typeface="Segoe UI Light"/>
            </a:endParaRPr>
          </a:p>
          <a:p>
            <a:pPr marL="0" indent="0">
              <a:buNone/>
            </a:pPr>
            <a:r>
              <a:rPr lang="en-US" sz="2397">
                <a:solidFill>
                  <a:schemeClr val="bg2">
                    <a:lumMod val="25000"/>
                  </a:schemeClr>
                </a:solidFill>
                <a:cs typeface="Segoe UI Light"/>
              </a:rPr>
              <a:t>Billing models</a:t>
            </a:r>
          </a:p>
          <a:p>
            <a:pPr marL="456584" lvl="1" indent="-227968"/>
            <a:r>
              <a:rPr lang="en-US" sz="2397">
                <a:solidFill>
                  <a:schemeClr val="bg2">
                    <a:lumMod val="25000"/>
                  </a:schemeClr>
                </a:solidFill>
                <a:latin typeface="+mj-lt"/>
                <a:cs typeface="Segoe UI Light"/>
              </a:rPr>
              <a:t>Requires an EA with Azure enrollment</a:t>
            </a:r>
          </a:p>
          <a:p>
            <a:pPr marL="456584" lvl="1" indent="-227968"/>
            <a:r>
              <a:rPr lang="en-US" sz="2397">
                <a:solidFill>
                  <a:schemeClr val="bg2">
                    <a:lumMod val="25000"/>
                  </a:schemeClr>
                </a:solidFill>
                <a:latin typeface="+mj-lt"/>
              </a:rPr>
              <a:t>Not available to CSPs</a:t>
            </a:r>
            <a:endParaRPr lang="en-US" sz="2397">
              <a:solidFill>
                <a:schemeClr val="bg2">
                  <a:lumMod val="25000"/>
                </a:schemeClr>
              </a:solidFill>
              <a:cs typeface="Segoe UI Semilight"/>
            </a:endParaRPr>
          </a:p>
          <a:p>
            <a:pPr marL="456584" lvl="1" indent="-227968"/>
            <a:r>
              <a:rPr lang="en-US" sz="2397">
                <a:solidFill>
                  <a:schemeClr val="bg2">
                    <a:lumMod val="25000"/>
                  </a:schemeClr>
                </a:solidFill>
                <a:latin typeface="+mj-lt"/>
              </a:rPr>
              <a:t>Customer purchases an annual subscription to services (no perpetual use rights)</a:t>
            </a:r>
            <a:endParaRPr lang="en-US" sz="2397">
              <a:solidFill>
                <a:schemeClr val="bg2">
                  <a:lumMod val="25000"/>
                </a:schemeClr>
              </a:solidFill>
              <a:latin typeface="+mj-lt"/>
              <a:cs typeface="Segoe UI Light"/>
            </a:endParaRPr>
          </a:p>
          <a:p>
            <a:pPr marL="456584" lvl="1" indent="-227968"/>
            <a:r>
              <a:rPr lang="en-US" sz="2397">
                <a:solidFill>
                  <a:schemeClr val="bg2">
                    <a:lumMod val="25000"/>
                  </a:schemeClr>
                </a:solidFill>
                <a:latin typeface="Segoe UI Light"/>
                <a:cs typeface="Segoe UI Light"/>
              </a:rPr>
              <a:t>Billing is not usage based, and not through Azure subscriptions</a:t>
            </a:r>
          </a:p>
          <a:p>
            <a:pPr marL="0" indent="0">
              <a:buNone/>
            </a:pPr>
            <a:endParaRPr lang="en-US" sz="2400">
              <a:solidFill>
                <a:schemeClr val="bg2">
                  <a:lumMod val="25000"/>
                </a:schemeClr>
              </a:solidFill>
            </a:endParaRPr>
          </a:p>
          <a:p>
            <a:pPr marL="0" indent="0">
              <a:buNone/>
            </a:pPr>
            <a:r>
              <a:rPr lang="en-US" sz="2397">
                <a:solidFill>
                  <a:schemeClr val="bg2">
                    <a:lumMod val="25000"/>
                  </a:schemeClr>
                </a:solidFill>
              </a:rPr>
              <a:t>Consumption provides the best value for most customers</a:t>
            </a:r>
            <a:endParaRPr lang="en-US" sz="2397">
              <a:solidFill>
                <a:schemeClr val="bg2">
                  <a:lumMod val="25000"/>
                </a:schemeClr>
              </a:solidFill>
              <a:cs typeface="Segoe UI Light"/>
            </a:endParaRPr>
          </a:p>
          <a:p>
            <a:pPr marL="0" indent="0">
              <a:buNone/>
            </a:pPr>
            <a:r>
              <a:rPr lang="en-US" sz="2397">
                <a:solidFill>
                  <a:schemeClr val="bg2">
                    <a:lumMod val="25000"/>
                  </a:schemeClr>
                </a:solidFill>
              </a:rPr>
              <a:t>May be a familiar model but not consistent with transacting modern cloud-native services</a:t>
            </a:r>
            <a:endParaRPr lang="en-US" sz="2397">
              <a:solidFill>
                <a:schemeClr val="bg2">
                  <a:lumMod val="25000"/>
                </a:schemeClr>
              </a:solidFill>
              <a:cs typeface="Segoe UI Light"/>
            </a:endParaRPr>
          </a:p>
          <a:p>
            <a:pPr marL="0" indent="0">
              <a:buNone/>
            </a:pPr>
            <a:r>
              <a:rPr lang="en-US" sz="2397">
                <a:solidFill>
                  <a:schemeClr val="tx1"/>
                </a:solidFill>
                <a:cs typeface="Segoe UI Light"/>
              </a:rPr>
              <a:t>Changing your licensing model requires a redeployment of the stamp. (Pay-as)</a:t>
            </a:r>
          </a:p>
        </p:txBody>
      </p:sp>
    </p:spTree>
    <p:extLst>
      <p:ext uri="{BB962C8B-B14F-4D97-AF65-F5344CB8AC3E}">
        <p14:creationId xmlns:p14="http://schemas.microsoft.com/office/powerpoint/2010/main" val="40140341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18AF-0A04-1947-8B6D-99A0077D0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049" y="-815613"/>
            <a:ext cx="12413553" cy="6994525"/>
          </a:xfrm>
          <a:prstGeom prst="rect">
            <a:avLst/>
          </a:prstGeom>
        </p:spPr>
      </p:pic>
      <p:sp>
        <p:nvSpPr>
          <p:cNvPr id="51" name="Rectangle 50">
            <a:extLst>
              <a:ext uri="{FF2B5EF4-FFF2-40B4-BE49-F238E27FC236}">
                <a16:creationId xmlns:a16="http://schemas.microsoft.com/office/drawing/2014/main" id="{114EB4F9-C4A5-4601-AAB2-C842DE1F2F15}"/>
              </a:ext>
            </a:extLst>
          </p:cNvPr>
          <p:cNvSpPr/>
          <p:nvPr/>
        </p:nvSpPr>
        <p:spPr bwMode="auto">
          <a:xfrm>
            <a:off x="5675058" y="1609740"/>
            <a:ext cx="630130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A088531F-4B22-41E2-AAA1-62A424F4AFE2}"/>
              </a:ext>
            </a:extLst>
          </p:cNvPr>
          <p:cNvSpPr/>
          <p:nvPr/>
        </p:nvSpPr>
        <p:spPr bwMode="auto">
          <a:xfrm>
            <a:off x="540280" y="1609740"/>
            <a:ext cx="507036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cxnSp>
        <p:nvCxnSpPr>
          <p:cNvPr id="18" name="Straight Connector 17">
            <a:extLst>
              <a:ext uri="{FF2B5EF4-FFF2-40B4-BE49-F238E27FC236}">
                <a16:creationId xmlns:a16="http://schemas.microsoft.com/office/drawing/2014/main" id="{23CB054D-D3B3-41F8-9CAA-E367C87B77FC}"/>
              </a:ext>
            </a:extLst>
          </p:cNvPr>
          <p:cNvCxnSpPr>
            <a:cxnSpLocks/>
          </p:cNvCxnSpPr>
          <p:nvPr/>
        </p:nvCxnSpPr>
        <p:spPr>
          <a:xfrm>
            <a:off x="7680174" y="4196249"/>
            <a:ext cx="271821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 descr="https://upload.wikimedia.org/wikipedia/en/5/56/Chef_Software_Inc._company_logo.png">
            <a:extLst>
              <a:ext uri="{FF2B5EF4-FFF2-40B4-BE49-F238E27FC236}">
                <a16:creationId xmlns:a16="http://schemas.microsoft.com/office/drawing/2014/main" id="{D8135AD0-31E5-4C1D-AE0A-9B407F2A944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062676" y="4939165"/>
            <a:ext cx="673233" cy="735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81951BA-8A10-4DBA-8069-B6421B62A3FC}"/>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9484472" y="4103184"/>
            <a:ext cx="978332" cy="697893"/>
          </a:xfrm>
          <a:prstGeom prst="rect">
            <a:avLst/>
          </a:prstGeom>
          <a:noFill/>
          <a:ln>
            <a:noFill/>
          </a:ln>
        </p:spPr>
      </p:pic>
      <p:pic>
        <p:nvPicPr>
          <p:cNvPr id="24" name="Picture 12" descr="https://www.cloudfoundry.org/wp-content/uploads/2017/01/CFF_Logo_vertical.png">
            <a:extLst>
              <a:ext uri="{FF2B5EF4-FFF2-40B4-BE49-F238E27FC236}">
                <a16:creationId xmlns:a16="http://schemas.microsoft.com/office/drawing/2014/main" id="{6038BF58-2EC6-43DE-900E-AC56C939AED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27368" y="4112438"/>
            <a:ext cx="1001837" cy="611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upload.wikimedia.org/wikipedia/commons/7/79/Docker_(container_engine)_logo.png">
            <a:extLst>
              <a:ext uri="{FF2B5EF4-FFF2-40B4-BE49-F238E27FC236}">
                <a16:creationId xmlns:a16="http://schemas.microsoft.com/office/drawing/2014/main" id="{9293CB52-453F-42F9-BF0D-E859AD63F7F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20940" y="4405448"/>
            <a:ext cx="1101048" cy="2631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44305BD-D95E-47F4-9A68-3417EA4792F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3826" y="2516011"/>
            <a:ext cx="1240083" cy="390476"/>
          </a:xfrm>
          <a:prstGeom prst="rect">
            <a:avLst/>
          </a:prstGeom>
        </p:spPr>
      </p:pic>
      <p:pic>
        <p:nvPicPr>
          <p:cNvPr id="28" name="Picture 6" descr="https://upload.wikimedia.org/wikipedia/en/thumb/6/6c/RedHat.svg/1280px-RedHat.svg.png">
            <a:extLst>
              <a:ext uri="{FF2B5EF4-FFF2-40B4-BE49-F238E27FC236}">
                <a16:creationId xmlns:a16="http://schemas.microsoft.com/office/drawing/2014/main" id="{C1B90B5C-5516-4031-94BF-78AC720D788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01855" y="3382742"/>
            <a:ext cx="1009568" cy="3257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insidebitcoins.com/wp-content/uploads/2015/08/Blockchain-Logo-Blue6.png">
            <a:extLst>
              <a:ext uri="{FF2B5EF4-FFF2-40B4-BE49-F238E27FC236}">
                <a16:creationId xmlns:a16="http://schemas.microsoft.com/office/drawing/2014/main" id="{551F8CD6-FD8A-4CEB-B6A6-CD83C1EB126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474266" y="3362759"/>
            <a:ext cx="1109855" cy="325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BITNAMI LOGO">
            <a:extLst>
              <a:ext uri="{FF2B5EF4-FFF2-40B4-BE49-F238E27FC236}">
                <a16:creationId xmlns:a16="http://schemas.microsoft.com/office/drawing/2014/main" id="{0CA0B07F-45F3-4B6D-BE15-DA9BB924C31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35754" y="3362390"/>
            <a:ext cx="1050838" cy="3601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openattitude.com/wp-content/uploads/2010/08/suse-logo.png">
            <a:extLst>
              <a:ext uri="{FF2B5EF4-FFF2-40B4-BE49-F238E27FC236}">
                <a16:creationId xmlns:a16="http://schemas.microsoft.com/office/drawing/2014/main" id="{472B371A-5791-4BB5-99B5-274A4A5F74C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69092" y="2499190"/>
            <a:ext cx="701764" cy="4263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emp Technologies LOGO">
            <a:extLst>
              <a:ext uri="{FF2B5EF4-FFF2-40B4-BE49-F238E27FC236}">
                <a16:creationId xmlns:a16="http://schemas.microsoft.com/office/drawing/2014/main" id="{59DE9BF0-53F2-45AB-BA94-D21472B7BF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548" y="4371104"/>
            <a:ext cx="960308" cy="3120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8F401572-3907-463E-A631-C8307FB5588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915163" y="3473429"/>
            <a:ext cx="739243" cy="253560"/>
          </a:xfrm>
          <a:prstGeom prst="rect">
            <a:avLst/>
          </a:prstGeom>
        </p:spPr>
      </p:pic>
      <p:pic>
        <p:nvPicPr>
          <p:cNvPr id="47" name="Picture 46">
            <a:extLst>
              <a:ext uri="{FF2B5EF4-FFF2-40B4-BE49-F238E27FC236}">
                <a16:creationId xmlns:a16="http://schemas.microsoft.com/office/drawing/2014/main" id="{ED1765B5-7E62-4573-814D-60F871439E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41760" y="5240859"/>
            <a:ext cx="1311237" cy="217389"/>
          </a:xfrm>
          <a:prstGeom prst="rect">
            <a:avLst/>
          </a:prstGeom>
        </p:spPr>
      </p:pic>
      <p:pic>
        <p:nvPicPr>
          <p:cNvPr id="48" name="Picture 47">
            <a:extLst>
              <a:ext uri="{FF2B5EF4-FFF2-40B4-BE49-F238E27FC236}">
                <a16:creationId xmlns:a16="http://schemas.microsoft.com/office/drawing/2014/main" id="{341D7BB0-8470-46B7-BE77-33FB3224878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46151" y="5278622"/>
            <a:ext cx="1081217" cy="143261"/>
          </a:xfrm>
          <a:prstGeom prst="rect">
            <a:avLst/>
          </a:prstGeom>
        </p:spPr>
      </p:pic>
      <p:pic>
        <p:nvPicPr>
          <p:cNvPr id="49" name="Picture 48">
            <a:extLst>
              <a:ext uri="{FF2B5EF4-FFF2-40B4-BE49-F238E27FC236}">
                <a16:creationId xmlns:a16="http://schemas.microsoft.com/office/drawing/2014/main" id="{24E603BB-9810-4235-822C-1AAC088859B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374601" y="2542942"/>
            <a:ext cx="1627592" cy="277416"/>
          </a:xfrm>
          <a:prstGeom prst="rect">
            <a:avLst/>
          </a:prstGeom>
        </p:spPr>
      </p:pic>
      <p:pic>
        <p:nvPicPr>
          <p:cNvPr id="50" name="Picture 49" descr="A picture containing clipart&#10;&#10;Description generated with very high confidence">
            <a:extLst>
              <a:ext uri="{FF2B5EF4-FFF2-40B4-BE49-F238E27FC236}">
                <a16:creationId xmlns:a16="http://schemas.microsoft.com/office/drawing/2014/main" id="{36DD69B5-09F0-4EA2-B8F0-535221E74AD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477593" y="5240860"/>
            <a:ext cx="1180977" cy="221433"/>
          </a:xfrm>
          <a:prstGeom prst="rect">
            <a:avLst/>
          </a:prstGeom>
        </p:spPr>
      </p:pic>
      <p:pic>
        <p:nvPicPr>
          <p:cNvPr id="36" name="Picture 35">
            <a:extLst>
              <a:ext uri="{FF2B5EF4-FFF2-40B4-BE49-F238E27FC236}">
                <a16:creationId xmlns:a16="http://schemas.microsoft.com/office/drawing/2014/main" id="{24D5C7E6-5090-499C-9C94-FF491EA69DF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20201" y="2650386"/>
            <a:ext cx="969826" cy="544846"/>
          </a:xfrm>
          <a:prstGeom prst="rect">
            <a:avLst/>
          </a:prstGeom>
        </p:spPr>
      </p:pic>
      <p:pic>
        <p:nvPicPr>
          <p:cNvPr id="37" name="Picture 36">
            <a:extLst>
              <a:ext uri="{FF2B5EF4-FFF2-40B4-BE49-F238E27FC236}">
                <a16:creationId xmlns:a16="http://schemas.microsoft.com/office/drawing/2014/main" id="{7E2E6BB4-456C-43C9-A2CF-8CA1753C8A57}"/>
              </a:ext>
            </a:extLst>
          </p:cNvPr>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51042" y="2365173"/>
            <a:ext cx="1632771" cy="1224577"/>
          </a:xfrm>
          <a:prstGeom prst="rect">
            <a:avLst/>
          </a:prstGeom>
        </p:spPr>
      </p:pic>
      <p:pic>
        <p:nvPicPr>
          <p:cNvPr id="38" name="Picture 6" descr="https://upload.wikimedia.org/wikipedia/commons/thumb/b/b8/Lenovo_logo_2015.svg/2000px-Lenovo_logo_2015.svg.png">
            <a:extLst>
              <a:ext uri="{FF2B5EF4-FFF2-40B4-BE49-F238E27FC236}">
                <a16:creationId xmlns:a16="http://schemas.microsoft.com/office/drawing/2014/main" id="{AB2122D7-DE45-42B6-A33D-A37856C1F91F}"/>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319124" y="4171788"/>
            <a:ext cx="1406138" cy="2952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9BA550A-8688-42FB-8F45-578FE531D1B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03999" y="3406998"/>
            <a:ext cx="1644597" cy="276592"/>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9EC4A3BB-1B92-4577-8D1E-0B9876009557}"/>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03999" y="4997913"/>
            <a:ext cx="2160294" cy="211709"/>
          </a:xfrm>
          <a:prstGeom prst="rect">
            <a:avLst/>
          </a:prstGeom>
        </p:spPr>
      </p:pic>
      <p:pic>
        <p:nvPicPr>
          <p:cNvPr id="4102" name="Picture 6" descr="Image result for fujitsu">
            <a:extLst>
              <a:ext uri="{FF2B5EF4-FFF2-40B4-BE49-F238E27FC236}">
                <a16:creationId xmlns:a16="http://schemas.microsoft.com/office/drawing/2014/main" id="{62EFA283-EC5F-490F-83BB-800645403FF1}"/>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920202" y="4057225"/>
            <a:ext cx="1119124" cy="59476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5A1C21E-87C8-4570-BAF8-886BC3287F3A}"/>
              </a:ext>
            </a:extLst>
          </p:cNvPr>
          <p:cNvSpPr/>
          <p:nvPr/>
        </p:nvSpPr>
        <p:spPr>
          <a:xfrm>
            <a:off x="22040" y="1808511"/>
            <a:ext cx="4179762" cy="2670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Integrated systems</a:t>
            </a:r>
          </a:p>
        </p:txBody>
      </p:sp>
      <p:sp>
        <p:nvSpPr>
          <p:cNvPr id="33" name="Rectangle 32">
            <a:extLst>
              <a:ext uri="{FF2B5EF4-FFF2-40B4-BE49-F238E27FC236}">
                <a16:creationId xmlns:a16="http://schemas.microsoft.com/office/drawing/2014/main" id="{6088F407-0AEC-45B1-92F8-CF1054F3FE44}"/>
              </a:ext>
            </a:extLst>
          </p:cNvPr>
          <p:cNvSpPr/>
          <p:nvPr/>
        </p:nvSpPr>
        <p:spPr>
          <a:xfrm>
            <a:off x="6221642" y="1800126"/>
            <a:ext cx="2426263" cy="54558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Azure Marketplace</a:t>
            </a:r>
          </a:p>
        </p:txBody>
      </p:sp>
      <p:sp>
        <p:nvSpPr>
          <p:cNvPr id="5" name="Rectangle 4">
            <a:extLst>
              <a:ext uri="{FF2B5EF4-FFF2-40B4-BE49-F238E27FC236}">
                <a16:creationId xmlns:a16="http://schemas.microsoft.com/office/drawing/2014/main" id="{192CFF06-6CCD-498A-96A9-A5796408F480}"/>
              </a:ext>
            </a:extLst>
          </p:cNvPr>
          <p:cNvSpPr/>
          <p:nvPr/>
        </p:nvSpPr>
        <p:spPr bwMode="auto">
          <a:xfrm>
            <a:off x="540279" y="610289"/>
            <a:ext cx="11436078" cy="999418"/>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itle 1">
            <a:extLst>
              <a:ext uri="{FF2B5EF4-FFF2-40B4-BE49-F238E27FC236}">
                <a16:creationId xmlns:a16="http://schemas.microsoft.com/office/drawing/2014/main" id="{65EA7BE7-3C22-4E2B-93AE-96D91A76A31A}"/>
              </a:ext>
            </a:extLst>
          </p:cNvPr>
          <p:cNvSpPr txBox="1">
            <a:spLocks/>
          </p:cNvSpPr>
          <p:nvPr/>
        </p:nvSpPr>
        <p:spPr>
          <a:xfrm>
            <a:off x="4725262" y="763093"/>
            <a:ext cx="275051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72" b="1" spc="-102">
                <a:solidFill>
                  <a:srgbClr val="FFFFFF"/>
                </a:solidFill>
                <a:latin typeface="Segoe UI Semibold"/>
              </a:rPr>
              <a:t>Ecosystem</a:t>
            </a:r>
          </a:p>
        </p:txBody>
      </p:sp>
    </p:spTree>
    <p:extLst>
      <p:ext uri="{BB962C8B-B14F-4D97-AF65-F5344CB8AC3E}">
        <p14:creationId xmlns:p14="http://schemas.microsoft.com/office/powerpoint/2010/main" val="23014778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Azure Stack Hub architecture overview</a:t>
            </a:r>
          </a:p>
        </p:txBody>
      </p:sp>
    </p:spTree>
    <p:extLst>
      <p:ext uri="{BB962C8B-B14F-4D97-AF65-F5344CB8AC3E}">
        <p14:creationId xmlns:p14="http://schemas.microsoft.com/office/powerpoint/2010/main" val="38671134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p:cNvGrpSpPr/>
          <p:nvPr/>
        </p:nvGrpSpPr>
        <p:grpSpPr>
          <a:xfrm>
            <a:off x="8732968" y="5856727"/>
            <a:ext cx="542772" cy="1131581"/>
            <a:chOff x="10660063" y="5932488"/>
            <a:chExt cx="511175" cy="1065707"/>
          </a:xfrm>
        </p:grpSpPr>
        <p:sp>
          <p:nvSpPr>
            <p:cNvPr id="43"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10795794" y="6074270"/>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9" name="Group 48"/>
          <p:cNvGrpSpPr/>
          <p:nvPr/>
        </p:nvGrpSpPr>
        <p:grpSpPr>
          <a:xfrm>
            <a:off x="8135412" y="5856727"/>
            <a:ext cx="544458" cy="1127685"/>
            <a:chOff x="10123488" y="5932488"/>
            <a:chExt cx="512762" cy="1062037"/>
          </a:xfrm>
        </p:grpSpPr>
        <p:sp>
          <p:nvSpPr>
            <p:cNvPr id="50" name="AutoShape 25"/>
            <p:cNvSpPr>
              <a:spLocks noChangeAspect="1" noChangeArrowheads="1" noTextEdit="1"/>
            </p:cNvSpPr>
            <p:nvPr/>
          </p:nvSpPr>
          <p:spPr bwMode="auto">
            <a:xfrm>
              <a:off x="10123488" y="5932488"/>
              <a:ext cx="5127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7"/>
            <p:cNvSpPr>
              <a:spLocks/>
            </p:cNvSpPr>
            <p:nvPr/>
          </p:nvSpPr>
          <p:spPr bwMode="auto">
            <a:xfrm>
              <a:off x="10126663" y="6192838"/>
              <a:ext cx="509587" cy="601662"/>
            </a:xfrm>
            <a:custGeom>
              <a:avLst/>
              <a:gdLst>
                <a:gd name="T0" fmla="*/ 160 w 321"/>
                <a:gd name="T1" fmla="*/ 0 h 379"/>
                <a:gd name="T2" fmla="*/ 0 w 321"/>
                <a:gd name="T3" fmla="*/ 379 h 379"/>
                <a:gd name="T4" fmla="*/ 321 w 321"/>
                <a:gd name="T5" fmla="*/ 379 h 379"/>
                <a:gd name="T6" fmla="*/ 160 w 321"/>
                <a:gd name="T7" fmla="*/ 0 h 379"/>
              </a:gdLst>
              <a:ahLst/>
              <a:cxnLst>
                <a:cxn ang="0">
                  <a:pos x="T0" y="T1"/>
                </a:cxn>
                <a:cxn ang="0">
                  <a:pos x="T2" y="T3"/>
                </a:cxn>
                <a:cxn ang="0">
                  <a:pos x="T4" y="T5"/>
                </a:cxn>
                <a:cxn ang="0">
                  <a:pos x="T6" y="T7"/>
                </a:cxn>
              </a:cxnLst>
              <a:rect l="0" t="0" r="r" b="b"/>
              <a:pathLst>
                <a:path w="321" h="379">
                  <a:moveTo>
                    <a:pt x="160" y="0"/>
                  </a:moveTo>
                  <a:lnTo>
                    <a:pt x="0" y="379"/>
                  </a:lnTo>
                  <a:lnTo>
                    <a:pt x="321" y="379"/>
                  </a:lnTo>
                  <a:lnTo>
                    <a:pt x="1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8"/>
            <p:cNvSpPr>
              <a:spLocks/>
            </p:cNvSpPr>
            <p:nvPr/>
          </p:nvSpPr>
          <p:spPr bwMode="auto">
            <a:xfrm>
              <a:off x="10161588" y="6054725"/>
              <a:ext cx="439737" cy="517525"/>
            </a:xfrm>
            <a:custGeom>
              <a:avLst/>
              <a:gdLst>
                <a:gd name="T0" fmla="*/ 138 w 277"/>
                <a:gd name="T1" fmla="*/ 0 h 326"/>
                <a:gd name="T2" fmla="*/ 0 w 277"/>
                <a:gd name="T3" fmla="*/ 326 h 326"/>
                <a:gd name="T4" fmla="*/ 277 w 277"/>
                <a:gd name="T5" fmla="*/ 326 h 326"/>
                <a:gd name="T6" fmla="*/ 138 w 277"/>
                <a:gd name="T7" fmla="*/ 0 h 326"/>
              </a:gdLst>
              <a:ahLst/>
              <a:cxnLst>
                <a:cxn ang="0">
                  <a:pos x="T0" y="T1"/>
                </a:cxn>
                <a:cxn ang="0">
                  <a:pos x="T2" y="T3"/>
                </a:cxn>
                <a:cxn ang="0">
                  <a:pos x="T4" y="T5"/>
                </a:cxn>
                <a:cxn ang="0">
                  <a:pos x="T6" y="T7"/>
                </a:cxn>
              </a:cxnLst>
              <a:rect l="0" t="0" r="r" b="b"/>
              <a:pathLst>
                <a:path w="277" h="326">
                  <a:moveTo>
                    <a:pt x="138" y="0"/>
                  </a:moveTo>
                  <a:lnTo>
                    <a:pt x="0" y="326"/>
                  </a:lnTo>
                  <a:lnTo>
                    <a:pt x="277" y="326"/>
                  </a:lnTo>
                  <a:lnTo>
                    <a:pt x="13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
            <p:cNvSpPr>
              <a:spLocks/>
            </p:cNvSpPr>
            <p:nvPr/>
          </p:nvSpPr>
          <p:spPr bwMode="auto">
            <a:xfrm>
              <a:off x="10234613" y="5932488"/>
              <a:ext cx="290512" cy="341312"/>
            </a:xfrm>
            <a:custGeom>
              <a:avLst/>
              <a:gdLst>
                <a:gd name="T0" fmla="*/ 92 w 183"/>
                <a:gd name="T1" fmla="*/ 0 h 215"/>
                <a:gd name="T2" fmla="*/ 0 w 183"/>
                <a:gd name="T3" fmla="*/ 215 h 215"/>
                <a:gd name="T4" fmla="*/ 183 w 183"/>
                <a:gd name="T5" fmla="*/ 215 h 215"/>
                <a:gd name="T6" fmla="*/ 92 w 183"/>
                <a:gd name="T7" fmla="*/ 0 h 215"/>
              </a:gdLst>
              <a:ahLst/>
              <a:cxnLst>
                <a:cxn ang="0">
                  <a:pos x="T0" y="T1"/>
                </a:cxn>
                <a:cxn ang="0">
                  <a:pos x="T2" y="T3"/>
                </a:cxn>
                <a:cxn ang="0">
                  <a:pos x="T4" y="T5"/>
                </a:cxn>
                <a:cxn ang="0">
                  <a:pos x="T6" y="T7"/>
                </a:cxn>
              </a:cxnLst>
              <a:rect l="0" t="0" r="r" b="b"/>
              <a:pathLst>
                <a:path w="183" h="215">
                  <a:moveTo>
                    <a:pt x="92" y="0"/>
                  </a:moveTo>
                  <a:lnTo>
                    <a:pt x="0" y="215"/>
                  </a:lnTo>
                  <a:lnTo>
                    <a:pt x="183" y="215"/>
                  </a:lnTo>
                  <a:lnTo>
                    <a:pt x="9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33"/>
            <p:cNvSpPr>
              <a:spLocks/>
            </p:cNvSpPr>
            <p:nvPr/>
          </p:nvSpPr>
          <p:spPr bwMode="auto">
            <a:xfrm>
              <a:off x="10348913" y="6070600"/>
              <a:ext cx="65087" cy="711200"/>
            </a:xfrm>
            <a:custGeom>
              <a:avLst/>
              <a:gdLst>
                <a:gd name="T0" fmla="*/ 22 w 41"/>
                <a:gd name="T1" fmla="*/ 0 h 448"/>
                <a:gd name="T2" fmla="*/ 0 w 41"/>
                <a:gd name="T3" fmla="*/ 448 h 448"/>
                <a:gd name="T4" fmla="*/ 41 w 41"/>
                <a:gd name="T5" fmla="*/ 448 h 448"/>
                <a:gd name="T6" fmla="*/ 22 w 41"/>
                <a:gd name="T7" fmla="*/ 0 h 448"/>
              </a:gdLst>
              <a:ahLst/>
              <a:cxnLst>
                <a:cxn ang="0">
                  <a:pos x="T0" y="T1"/>
                </a:cxn>
                <a:cxn ang="0">
                  <a:pos x="T2" y="T3"/>
                </a:cxn>
                <a:cxn ang="0">
                  <a:pos x="T4" y="T5"/>
                </a:cxn>
                <a:cxn ang="0">
                  <a:pos x="T6" y="T7"/>
                </a:cxn>
              </a:cxnLst>
              <a:rect l="0" t="0" r="r" b="b"/>
              <a:pathLst>
                <a:path w="41" h="448">
                  <a:moveTo>
                    <a:pt x="22" y="0"/>
                  </a:moveTo>
                  <a:lnTo>
                    <a:pt x="0" y="448"/>
                  </a:lnTo>
                  <a:lnTo>
                    <a:pt x="41"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4"/>
            <p:cNvSpPr>
              <a:spLocks/>
            </p:cNvSpPr>
            <p:nvPr/>
          </p:nvSpPr>
          <p:spPr bwMode="auto">
            <a:xfrm>
              <a:off x="10260013" y="6070600"/>
              <a:ext cx="242887"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4 w 153"/>
                <a:gd name="T11" fmla="*/ 160 h 582"/>
                <a:gd name="T12" fmla="*/ 117 w 153"/>
                <a:gd name="T13" fmla="*/ 112 h 582"/>
                <a:gd name="T14" fmla="*/ 82 w 153"/>
                <a:gd name="T15" fmla="*/ 140 h 582"/>
                <a:gd name="T16" fmla="*/ 76 w 153"/>
                <a:gd name="T17" fmla="*/ 0 h 582"/>
                <a:gd name="T18" fmla="*/ 68 w 153"/>
                <a:gd name="T19" fmla="*/ 150 h 582"/>
                <a:gd name="T20" fmla="*/ 68 w 153"/>
                <a:gd name="T21" fmla="*/ 152 h 582"/>
                <a:gd name="T22" fmla="*/ 68 w 153"/>
                <a:gd name="T23" fmla="*/ 152 h 582"/>
                <a:gd name="T24" fmla="*/ 68 w 153"/>
                <a:gd name="T25" fmla="*/ 175 h 582"/>
                <a:gd name="T26" fmla="*/ 22 w 153"/>
                <a:gd name="T27" fmla="*/ 140 h 582"/>
                <a:gd name="T28" fmla="*/ 66 w 153"/>
                <a:gd name="T29" fmla="*/ 195 h 582"/>
                <a:gd name="T30" fmla="*/ 62 w 153"/>
                <a:gd name="T31" fmla="*/ 282 h 582"/>
                <a:gd name="T32" fmla="*/ 10 w 153"/>
                <a:gd name="T33" fmla="*/ 239 h 582"/>
                <a:gd name="T34" fmla="*/ 62 w 153"/>
                <a:gd name="T35" fmla="*/ 300 h 582"/>
                <a:gd name="T36" fmla="*/ 58 w 153"/>
                <a:gd name="T37" fmla="*/ 361 h 582"/>
                <a:gd name="T38" fmla="*/ 0 w 153"/>
                <a:gd name="T39" fmla="*/ 314 h 582"/>
                <a:gd name="T40" fmla="*/ 58 w 153"/>
                <a:gd name="T41" fmla="*/ 381 h 582"/>
                <a:gd name="T42" fmla="*/ 48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4" y="160"/>
                  </a:lnTo>
                  <a:lnTo>
                    <a:pt x="117" y="112"/>
                  </a:lnTo>
                  <a:lnTo>
                    <a:pt x="82" y="140"/>
                  </a:lnTo>
                  <a:lnTo>
                    <a:pt x="76" y="0"/>
                  </a:lnTo>
                  <a:lnTo>
                    <a:pt x="68" y="150"/>
                  </a:lnTo>
                  <a:lnTo>
                    <a:pt x="68" y="152"/>
                  </a:lnTo>
                  <a:lnTo>
                    <a:pt x="68" y="152"/>
                  </a:lnTo>
                  <a:lnTo>
                    <a:pt x="68" y="175"/>
                  </a:lnTo>
                  <a:lnTo>
                    <a:pt x="22" y="140"/>
                  </a:lnTo>
                  <a:lnTo>
                    <a:pt x="66" y="195"/>
                  </a:lnTo>
                  <a:lnTo>
                    <a:pt x="62" y="282"/>
                  </a:lnTo>
                  <a:lnTo>
                    <a:pt x="10" y="239"/>
                  </a:lnTo>
                  <a:lnTo>
                    <a:pt x="62" y="300"/>
                  </a:lnTo>
                  <a:lnTo>
                    <a:pt x="58" y="361"/>
                  </a:lnTo>
                  <a:lnTo>
                    <a:pt x="0" y="314"/>
                  </a:lnTo>
                  <a:lnTo>
                    <a:pt x="58" y="381"/>
                  </a:lnTo>
                  <a:lnTo>
                    <a:pt x="48"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2" name="Group 37"/>
          <p:cNvGrpSpPr>
            <a:grpSpLocks noChangeAspect="1"/>
          </p:cNvGrpSpPr>
          <p:nvPr/>
        </p:nvGrpSpPr>
        <p:grpSpPr bwMode="auto">
          <a:xfrm flipH="1">
            <a:off x="8700736" y="3166726"/>
            <a:ext cx="3393059" cy="1919371"/>
            <a:chOff x="4119" y="1984"/>
            <a:chExt cx="2657" cy="1503"/>
          </a:xfrm>
        </p:grpSpPr>
        <p:sp>
          <p:nvSpPr>
            <p:cNvPr id="63" name="AutoShape 36"/>
            <p:cNvSpPr>
              <a:spLocks noChangeAspect="1" noChangeArrowheads="1" noTextEdit="1"/>
            </p:cNvSpPr>
            <p:nvPr/>
          </p:nvSpPr>
          <p:spPr bwMode="auto">
            <a:xfrm>
              <a:off x="4119" y="1984"/>
              <a:ext cx="2657"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38"/>
            <p:cNvSpPr>
              <a:spLocks/>
            </p:cNvSpPr>
            <p:nvPr/>
          </p:nvSpPr>
          <p:spPr bwMode="auto">
            <a:xfrm>
              <a:off x="4121" y="1984"/>
              <a:ext cx="2655" cy="1503"/>
            </a:xfrm>
            <a:custGeom>
              <a:avLst/>
              <a:gdLst>
                <a:gd name="T0" fmla="*/ 277 w 1682"/>
                <a:gd name="T1" fmla="*/ 398 h 951"/>
                <a:gd name="T2" fmla="*/ 305 w 1682"/>
                <a:gd name="T3" fmla="*/ 399 h 951"/>
                <a:gd name="T4" fmla="*/ 277 w 1682"/>
                <a:gd name="T5" fmla="*/ 277 h 951"/>
                <a:gd name="T6" fmla="*/ 553 w 1682"/>
                <a:gd name="T7" fmla="*/ 0 h 951"/>
                <a:gd name="T8" fmla="*/ 828 w 1682"/>
                <a:gd name="T9" fmla="*/ 244 h 951"/>
                <a:gd name="T10" fmla="*/ 1033 w 1682"/>
                <a:gd name="T11" fmla="*/ 153 h 951"/>
                <a:gd name="T12" fmla="*/ 1310 w 1682"/>
                <a:gd name="T13" fmla="*/ 415 h 951"/>
                <a:gd name="T14" fmla="*/ 1406 w 1682"/>
                <a:gd name="T15" fmla="*/ 398 h 951"/>
                <a:gd name="T16" fmla="*/ 1682 w 1682"/>
                <a:gd name="T17" fmla="*/ 675 h 951"/>
                <a:gd name="T18" fmla="*/ 1406 w 1682"/>
                <a:gd name="T19" fmla="*/ 951 h 951"/>
                <a:gd name="T20" fmla="*/ 277 w 1682"/>
                <a:gd name="T21" fmla="*/ 951 h 951"/>
                <a:gd name="T22" fmla="*/ 0 w 1682"/>
                <a:gd name="T23" fmla="*/ 675 h 951"/>
                <a:gd name="T24" fmla="*/ 277 w 1682"/>
                <a:gd name="T25" fmla="*/ 39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951">
                  <a:moveTo>
                    <a:pt x="277" y="398"/>
                  </a:moveTo>
                  <a:cubicBezTo>
                    <a:pt x="286" y="398"/>
                    <a:pt x="296" y="398"/>
                    <a:pt x="305" y="399"/>
                  </a:cubicBezTo>
                  <a:cubicBezTo>
                    <a:pt x="287" y="362"/>
                    <a:pt x="277" y="321"/>
                    <a:pt x="277" y="277"/>
                  </a:cubicBezTo>
                  <a:cubicBezTo>
                    <a:pt x="277" y="124"/>
                    <a:pt x="400" y="0"/>
                    <a:pt x="553" y="0"/>
                  </a:cubicBezTo>
                  <a:cubicBezTo>
                    <a:pt x="695" y="0"/>
                    <a:pt x="812" y="107"/>
                    <a:pt x="828" y="244"/>
                  </a:cubicBezTo>
                  <a:cubicBezTo>
                    <a:pt x="879" y="188"/>
                    <a:pt x="952" y="153"/>
                    <a:pt x="1033" y="153"/>
                  </a:cubicBezTo>
                  <a:cubicBezTo>
                    <a:pt x="1181" y="153"/>
                    <a:pt x="1302" y="269"/>
                    <a:pt x="1310" y="415"/>
                  </a:cubicBezTo>
                  <a:cubicBezTo>
                    <a:pt x="1340" y="404"/>
                    <a:pt x="1372" y="398"/>
                    <a:pt x="1406" y="398"/>
                  </a:cubicBezTo>
                  <a:cubicBezTo>
                    <a:pt x="1558" y="398"/>
                    <a:pt x="1682" y="522"/>
                    <a:pt x="1682" y="675"/>
                  </a:cubicBezTo>
                  <a:cubicBezTo>
                    <a:pt x="1682" y="827"/>
                    <a:pt x="1558" y="951"/>
                    <a:pt x="1406" y="951"/>
                  </a:cubicBezTo>
                  <a:cubicBezTo>
                    <a:pt x="277" y="951"/>
                    <a:pt x="277" y="951"/>
                    <a:pt x="277" y="951"/>
                  </a:cubicBezTo>
                  <a:cubicBezTo>
                    <a:pt x="124" y="951"/>
                    <a:pt x="0" y="827"/>
                    <a:pt x="0" y="675"/>
                  </a:cubicBezTo>
                  <a:cubicBezTo>
                    <a:pt x="0" y="522"/>
                    <a:pt x="124" y="398"/>
                    <a:pt x="277"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6" name="Group 41"/>
          <p:cNvGrpSpPr>
            <a:grpSpLocks noChangeAspect="1"/>
          </p:cNvGrpSpPr>
          <p:nvPr/>
        </p:nvGrpSpPr>
        <p:grpSpPr bwMode="auto">
          <a:xfrm>
            <a:off x="10254758" y="4366631"/>
            <a:ext cx="1491782" cy="2627894"/>
            <a:chOff x="5286" y="2853"/>
            <a:chExt cx="885" cy="1559"/>
          </a:xfrm>
        </p:grpSpPr>
        <p:sp>
          <p:nvSpPr>
            <p:cNvPr id="68" name="AutoShape 40"/>
            <p:cNvSpPr>
              <a:spLocks noChangeAspect="1" noChangeArrowheads="1" noTextEdit="1"/>
            </p:cNvSpPr>
            <p:nvPr/>
          </p:nvSpPr>
          <p:spPr bwMode="auto">
            <a:xfrm>
              <a:off x="5286" y="2853"/>
              <a:ext cx="88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42"/>
            <p:cNvSpPr>
              <a:spLocks noChangeArrowheads="1"/>
            </p:cNvSpPr>
            <p:nvPr/>
          </p:nvSpPr>
          <p:spPr bwMode="auto">
            <a:xfrm>
              <a:off x="5286" y="3917"/>
              <a:ext cx="622" cy="495"/>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43"/>
            <p:cNvSpPr>
              <a:spLocks/>
            </p:cNvSpPr>
            <p:nvPr/>
          </p:nvSpPr>
          <p:spPr bwMode="auto">
            <a:xfrm>
              <a:off x="5643" y="3014"/>
              <a:ext cx="528" cy="1398"/>
            </a:xfrm>
            <a:custGeom>
              <a:avLst/>
              <a:gdLst>
                <a:gd name="T0" fmla="*/ 0 w 528"/>
                <a:gd name="T1" fmla="*/ 0 h 1398"/>
                <a:gd name="T2" fmla="*/ 528 w 528"/>
                <a:gd name="T3" fmla="*/ 0 h 1398"/>
                <a:gd name="T4" fmla="*/ 528 w 528"/>
                <a:gd name="T5" fmla="*/ 1398 h 1398"/>
                <a:gd name="T6" fmla="*/ 0 w 528"/>
                <a:gd name="T7" fmla="*/ 1398 h 1398"/>
                <a:gd name="T8" fmla="*/ 0 w 528"/>
                <a:gd name="T9" fmla="*/ 911 h 1398"/>
                <a:gd name="T10" fmla="*/ 0 w 528"/>
                <a:gd name="T11" fmla="*/ 0 h 1398"/>
              </a:gdLst>
              <a:ahLst/>
              <a:cxnLst>
                <a:cxn ang="0">
                  <a:pos x="T0" y="T1"/>
                </a:cxn>
                <a:cxn ang="0">
                  <a:pos x="T2" y="T3"/>
                </a:cxn>
                <a:cxn ang="0">
                  <a:pos x="T4" y="T5"/>
                </a:cxn>
                <a:cxn ang="0">
                  <a:pos x="T6" y="T7"/>
                </a:cxn>
                <a:cxn ang="0">
                  <a:pos x="T8" y="T9"/>
                </a:cxn>
                <a:cxn ang="0">
                  <a:pos x="T10" y="T11"/>
                </a:cxn>
              </a:cxnLst>
              <a:rect l="0" t="0" r="r" b="b"/>
              <a:pathLst>
                <a:path w="528" h="1398">
                  <a:moveTo>
                    <a:pt x="0" y="0"/>
                  </a:moveTo>
                  <a:lnTo>
                    <a:pt x="528" y="0"/>
                  </a:lnTo>
                  <a:lnTo>
                    <a:pt x="528" y="1398"/>
                  </a:lnTo>
                  <a:lnTo>
                    <a:pt x="0" y="1398"/>
                  </a:lnTo>
                  <a:lnTo>
                    <a:pt x="0" y="911"/>
                  </a:lnTo>
                  <a:lnTo>
                    <a:pt x="0" y="0"/>
                  </a:lnTo>
                  <a:close/>
                </a:path>
              </a:pathLst>
            </a:custGeom>
            <a:solidFill>
              <a:srgbClr val="CB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44"/>
            <p:cNvSpPr>
              <a:spLocks/>
            </p:cNvSpPr>
            <p:nvPr/>
          </p:nvSpPr>
          <p:spPr bwMode="auto">
            <a:xfrm>
              <a:off x="5286" y="3925"/>
              <a:ext cx="357" cy="487"/>
            </a:xfrm>
            <a:custGeom>
              <a:avLst/>
              <a:gdLst>
                <a:gd name="T0" fmla="*/ 0 w 357"/>
                <a:gd name="T1" fmla="*/ 487 h 487"/>
                <a:gd name="T2" fmla="*/ 357 w 357"/>
                <a:gd name="T3" fmla="*/ 487 h 487"/>
                <a:gd name="T4" fmla="*/ 357 w 357"/>
                <a:gd name="T5" fmla="*/ 0 h 487"/>
                <a:gd name="T6" fmla="*/ 0 w 357"/>
                <a:gd name="T7" fmla="*/ 487 h 487"/>
              </a:gdLst>
              <a:ahLst/>
              <a:cxnLst>
                <a:cxn ang="0">
                  <a:pos x="T0" y="T1"/>
                </a:cxn>
                <a:cxn ang="0">
                  <a:pos x="T2" y="T3"/>
                </a:cxn>
                <a:cxn ang="0">
                  <a:pos x="T4" y="T5"/>
                </a:cxn>
                <a:cxn ang="0">
                  <a:pos x="T6" y="T7"/>
                </a:cxn>
              </a:cxnLst>
              <a:rect l="0" t="0" r="r" b="b"/>
              <a:pathLst>
                <a:path w="357" h="487">
                  <a:moveTo>
                    <a:pt x="0" y="487"/>
                  </a:moveTo>
                  <a:lnTo>
                    <a:pt x="357" y="487"/>
                  </a:lnTo>
                  <a:lnTo>
                    <a:pt x="357" y="0"/>
                  </a:lnTo>
                  <a:lnTo>
                    <a:pt x="0" y="487"/>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45"/>
            <p:cNvSpPr>
              <a:spLocks noChangeArrowheads="1"/>
            </p:cNvSpPr>
            <p:nvPr/>
          </p:nvSpPr>
          <p:spPr bwMode="auto">
            <a:xfrm>
              <a:off x="5711" y="3117"/>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46"/>
            <p:cNvSpPr>
              <a:spLocks noChangeArrowheads="1"/>
            </p:cNvSpPr>
            <p:nvPr/>
          </p:nvSpPr>
          <p:spPr bwMode="auto">
            <a:xfrm>
              <a:off x="5824"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47"/>
            <p:cNvSpPr>
              <a:spLocks noChangeArrowheads="1"/>
            </p:cNvSpPr>
            <p:nvPr/>
          </p:nvSpPr>
          <p:spPr bwMode="auto">
            <a:xfrm>
              <a:off x="5938"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48"/>
            <p:cNvSpPr>
              <a:spLocks noChangeArrowheads="1"/>
            </p:cNvSpPr>
            <p:nvPr/>
          </p:nvSpPr>
          <p:spPr bwMode="auto">
            <a:xfrm>
              <a:off x="6052" y="311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49"/>
            <p:cNvSpPr>
              <a:spLocks noChangeArrowheads="1"/>
            </p:cNvSpPr>
            <p:nvPr/>
          </p:nvSpPr>
          <p:spPr bwMode="auto">
            <a:xfrm>
              <a:off x="5711" y="3265"/>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50"/>
            <p:cNvSpPr>
              <a:spLocks noChangeArrowheads="1"/>
            </p:cNvSpPr>
            <p:nvPr/>
          </p:nvSpPr>
          <p:spPr bwMode="auto">
            <a:xfrm>
              <a:off x="5824" y="3265"/>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51"/>
            <p:cNvSpPr>
              <a:spLocks noChangeArrowheads="1"/>
            </p:cNvSpPr>
            <p:nvPr/>
          </p:nvSpPr>
          <p:spPr bwMode="auto">
            <a:xfrm>
              <a:off x="5938" y="3265"/>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52"/>
            <p:cNvSpPr>
              <a:spLocks noChangeArrowheads="1"/>
            </p:cNvSpPr>
            <p:nvPr/>
          </p:nvSpPr>
          <p:spPr bwMode="auto">
            <a:xfrm>
              <a:off x="6052" y="3265"/>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53"/>
            <p:cNvSpPr>
              <a:spLocks noChangeArrowheads="1"/>
            </p:cNvSpPr>
            <p:nvPr/>
          </p:nvSpPr>
          <p:spPr bwMode="auto">
            <a:xfrm>
              <a:off x="5711" y="3414"/>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54"/>
            <p:cNvSpPr>
              <a:spLocks noChangeArrowheads="1"/>
            </p:cNvSpPr>
            <p:nvPr/>
          </p:nvSpPr>
          <p:spPr bwMode="auto">
            <a:xfrm>
              <a:off x="5824"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55"/>
            <p:cNvSpPr>
              <a:spLocks noChangeArrowheads="1"/>
            </p:cNvSpPr>
            <p:nvPr/>
          </p:nvSpPr>
          <p:spPr bwMode="auto">
            <a:xfrm>
              <a:off x="5938"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56"/>
            <p:cNvSpPr>
              <a:spLocks noChangeArrowheads="1"/>
            </p:cNvSpPr>
            <p:nvPr/>
          </p:nvSpPr>
          <p:spPr bwMode="auto">
            <a:xfrm>
              <a:off x="6052" y="3414"/>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57"/>
            <p:cNvSpPr>
              <a:spLocks noChangeArrowheads="1"/>
            </p:cNvSpPr>
            <p:nvPr/>
          </p:nvSpPr>
          <p:spPr bwMode="auto">
            <a:xfrm>
              <a:off x="5711" y="3562"/>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58"/>
            <p:cNvSpPr>
              <a:spLocks noChangeArrowheads="1"/>
            </p:cNvSpPr>
            <p:nvPr/>
          </p:nvSpPr>
          <p:spPr bwMode="auto">
            <a:xfrm>
              <a:off x="5824"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59"/>
            <p:cNvSpPr>
              <a:spLocks noChangeArrowheads="1"/>
            </p:cNvSpPr>
            <p:nvPr/>
          </p:nvSpPr>
          <p:spPr bwMode="auto">
            <a:xfrm>
              <a:off x="5938"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60"/>
            <p:cNvSpPr>
              <a:spLocks noChangeArrowheads="1"/>
            </p:cNvSpPr>
            <p:nvPr/>
          </p:nvSpPr>
          <p:spPr bwMode="auto">
            <a:xfrm>
              <a:off x="6052" y="3562"/>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61"/>
            <p:cNvSpPr>
              <a:spLocks noChangeArrowheads="1"/>
            </p:cNvSpPr>
            <p:nvPr/>
          </p:nvSpPr>
          <p:spPr bwMode="auto">
            <a:xfrm>
              <a:off x="5711" y="3710"/>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62"/>
            <p:cNvSpPr>
              <a:spLocks noChangeArrowheads="1"/>
            </p:cNvSpPr>
            <p:nvPr/>
          </p:nvSpPr>
          <p:spPr bwMode="auto">
            <a:xfrm>
              <a:off x="5824" y="3710"/>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63"/>
            <p:cNvSpPr>
              <a:spLocks noChangeArrowheads="1"/>
            </p:cNvSpPr>
            <p:nvPr/>
          </p:nvSpPr>
          <p:spPr bwMode="auto">
            <a:xfrm>
              <a:off x="5938" y="3710"/>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64"/>
            <p:cNvSpPr>
              <a:spLocks noChangeArrowheads="1"/>
            </p:cNvSpPr>
            <p:nvPr/>
          </p:nvSpPr>
          <p:spPr bwMode="auto">
            <a:xfrm>
              <a:off x="6052" y="3710"/>
              <a:ext cx="53"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65"/>
            <p:cNvSpPr>
              <a:spLocks noChangeArrowheads="1"/>
            </p:cNvSpPr>
            <p:nvPr/>
          </p:nvSpPr>
          <p:spPr bwMode="auto">
            <a:xfrm>
              <a:off x="5711" y="3859"/>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66"/>
            <p:cNvSpPr>
              <a:spLocks noChangeArrowheads="1"/>
            </p:cNvSpPr>
            <p:nvPr/>
          </p:nvSpPr>
          <p:spPr bwMode="auto">
            <a:xfrm>
              <a:off x="5824" y="3859"/>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67"/>
            <p:cNvSpPr>
              <a:spLocks noChangeArrowheads="1"/>
            </p:cNvSpPr>
            <p:nvPr/>
          </p:nvSpPr>
          <p:spPr bwMode="auto">
            <a:xfrm>
              <a:off x="5938" y="3859"/>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68"/>
            <p:cNvSpPr>
              <a:spLocks noChangeArrowheads="1"/>
            </p:cNvSpPr>
            <p:nvPr/>
          </p:nvSpPr>
          <p:spPr bwMode="auto">
            <a:xfrm>
              <a:off x="6052" y="3859"/>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69"/>
            <p:cNvSpPr>
              <a:spLocks noChangeArrowheads="1"/>
            </p:cNvSpPr>
            <p:nvPr/>
          </p:nvSpPr>
          <p:spPr bwMode="auto">
            <a:xfrm>
              <a:off x="5711" y="4007"/>
              <a:ext cx="51"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0"/>
            <p:cNvSpPr>
              <a:spLocks noChangeArrowheads="1"/>
            </p:cNvSpPr>
            <p:nvPr/>
          </p:nvSpPr>
          <p:spPr bwMode="auto">
            <a:xfrm>
              <a:off x="5824"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71"/>
            <p:cNvSpPr>
              <a:spLocks noChangeArrowheads="1"/>
            </p:cNvSpPr>
            <p:nvPr/>
          </p:nvSpPr>
          <p:spPr bwMode="auto">
            <a:xfrm>
              <a:off x="5938"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72"/>
            <p:cNvSpPr>
              <a:spLocks noChangeArrowheads="1"/>
            </p:cNvSpPr>
            <p:nvPr/>
          </p:nvSpPr>
          <p:spPr bwMode="auto">
            <a:xfrm>
              <a:off x="6052" y="400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73"/>
            <p:cNvSpPr>
              <a:spLocks noChangeArrowheads="1"/>
            </p:cNvSpPr>
            <p:nvPr/>
          </p:nvSpPr>
          <p:spPr bwMode="auto">
            <a:xfrm>
              <a:off x="5323"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74"/>
            <p:cNvSpPr>
              <a:spLocks noChangeArrowheads="1"/>
            </p:cNvSpPr>
            <p:nvPr/>
          </p:nvSpPr>
          <p:spPr bwMode="auto">
            <a:xfrm>
              <a:off x="5437"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75"/>
            <p:cNvSpPr>
              <a:spLocks noChangeArrowheads="1"/>
            </p:cNvSpPr>
            <p:nvPr/>
          </p:nvSpPr>
          <p:spPr bwMode="auto">
            <a:xfrm>
              <a:off x="5551"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76"/>
            <p:cNvSpPr>
              <a:spLocks noChangeArrowheads="1"/>
            </p:cNvSpPr>
            <p:nvPr/>
          </p:nvSpPr>
          <p:spPr bwMode="auto">
            <a:xfrm>
              <a:off x="5323"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77"/>
            <p:cNvSpPr>
              <a:spLocks noChangeArrowheads="1"/>
            </p:cNvSpPr>
            <p:nvPr/>
          </p:nvSpPr>
          <p:spPr bwMode="auto">
            <a:xfrm>
              <a:off x="5437"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78"/>
            <p:cNvSpPr>
              <a:spLocks noChangeArrowheads="1"/>
            </p:cNvSpPr>
            <p:nvPr/>
          </p:nvSpPr>
          <p:spPr bwMode="auto">
            <a:xfrm>
              <a:off x="5551"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79"/>
            <p:cNvSpPr>
              <a:spLocks noChangeArrowheads="1"/>
            </p:cNvSpPr>
            <p:nvPr/>
          </p:nvSpPr>
          <p:spPr bwMode="auto">
            <a:xfrm>
              <a:off x="5711" y="4156"/>
              <a:ext cx="51"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0"/>
            <p:cNvSpPr>
              <a:spLocks noChangeArrowheads="1"/>
            </p:cNvSpPr>
            <p:nvPr/>
          </p:nvSpPr>
          <p:spPr bwMode="auto">
            <a:xfrm>
              <a:off x="5824"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1"/>
            <p:cNvSpPr>
              <a:spLocks noChangeArrowheads="1"/>
            </p:cNvSpPr>
            <p:nvPr/>
          </p:nvSpPr>
          <p:spPr bwMode="auto">
            <a:xfrm>
              <a:off x="5938"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82"/>
            <p:cNvSpPr>
              <a:spLocks noChangeArrowheads="1"/>
            </p:cNvSpPr>
            <p:nvPr/>
          </p:nvSpPr>
          <p:spPr bwMode="auto">
            <a:xfrm>
              <a:off x="6052" y="4156"/>
              <a:ext cx="53"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83"/>
            <p:cNvSpPr>
              <a:spLocks noChangeArrowheads="1"/>
            </p:cNvSpPr>
            <p:nvPr/>
          </p:nvSpPr>
          <p:spPr bwMode="auto">
            <a:xfrm>
              <a:off x="5938" y="2916"/>
              <a:ext cx="167" cy="98"/>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84"/>
            <p:cNvSpPr>
              <a:spLocks noChangeArrowheads="1"/>
            </p:cNvSpPr>
            <p:nvPr/>
          </p:nvSpPr>
          <p:spPr bwMode="auto">
            <a:xfrm>
              <a:off x="5762" y="2854"/>
              <a:ext cx="34" cy="16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p:nvPr/>
        </p:nvGrpSpPr>
        <p:grpSpPr>
          <a:xfrm>
            <a:off x="9328836" y="5856727"/>
            <a:ext cx="542772" cy="1137294"/>
            <a:chOff x="10660063" y="5932488"/>
            <a:chExt cx="511175" cy="1071086"/>
          </a:xfrm>
        </p:grpSpPr>
        <p:sp>
          <p:nvSpPr>
            <p:cNvPr id="116"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3"/>
            <p:cNvSpPr>
              <a:spLocks/>
            </p:cNvSpPr>
            <p:nvPr/>
          </p:nvSpPr>
          <p:spPr bwMode="auto">
            <a:xfrm>
              <a:off x="10795794" y="6079649"/>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Freeform 5"/>
          <p:cNvSpPr>
            <a:spLocks/>
          </p:cNvSpPr>
          <p:nvPr/>
        </p:nvSpPr>
        <p:spPr bwMode="auto">
          <a:xfrm>
            <a:off x="6459490" y="-15632"/>
            <a:ext cx="5864393" cy="194187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124" name="Straight Connector 123"/>
          <p:cNvCxnSpPr/>
          <p:nvPr/>
        </p:nvCxnSpPr>
        <p:spPr>
          <a:xfrm>
            <a:off x="11652138" y="665091"/>
            <a:ext cx="0" cy="35042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1334746" y="1031547"/>
            <a:ext cx="0" cy="3137749"/>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1017354" y="1479591"/>
            <a:ext cx="0" cy="26897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 name="microsoft"/>
          <p:cNvSpPr/>
          <p:nvPr/>
        </p:nvSpPr>
        <p:spPr>
          <a:xfrm>
            <a:off x="301437" y="383170"/>
            <a:ext cx="6370940" cy="2086725"/>
          </a:xfrm>
          <a:prstGeom prst="rect">
            <a:avLst/>
          </a:prstGeom>
        </p:spPr>
        <p:txBody>
          <a:bodyPr wrap="square" anchor="t">
            <a:spAutoFit/>
          </a:bodyPr>
          <a:lstStyle/>
          <a:p>
            <a:pPr marL="0" marR="0" lvl="0" indent="0" algn="l" defTabSz="914049" rtl="0" eaLnBrk="1" fontAlgn="base" latinLnBrk="0" hangingPunct="1">
              <a:lnSpc>
                <a:spcPct val="90000"/>
              </a:lnSpc>
              <a:spcBef>
                <a:spcPct val="0"/>
              </a:spcBef>
              <a:spcAft>
                <a:spcPts val="1198"/>
              </a:spcAft>
              <a:buClrTx/>
              <a:buSzTx/>
              <a:buFontTx/>
              <a:buNone/>
              <a:tabLst/>
              <a:defRPr/>
            </a:pPr>
            <a:r>
              <a:rPr kumimoji="0" lang="en-US" sz="4800" b="0" i="0" u="none" strike="noStrike" kern="0" cap="none" spc="-102" normalizeH="0" baseline="0" noProof="0" dirty="0">
                <a:ln w="3175">
                  <a:noFill/>
                </a:ln>
                <a:solidFill>
                  <a:srgbClr val="505050"/>
                </a:solidFill>
                <a:effectLst/>
                <a:uLnTx/>
                <a:uFillTx/>
                <a:latin typeface="Segoe UI Light"/>
                <a:ea typeface="+mn-ea"/>
                <a:cs typeface="Segoe UI Semilight" panose="020B0402040204020203" pitchFamily="34" charset="0"/>
              </a:rPr>
              <a:t>Delivering Azure Stack Hub as an integrated system</a:t>
            </a:r>
          </a:p>
        </p:txBody>
      </p:sp>
      <p:sp>
        <p:nvSpPr>
          <p:cNvPr id="102" name="TextBox 101"/>
          <p:cNvSpPr txBox="1"/>
          <p:nvPr/>
        </p:nvSpPr>
        <p:spPr>
          <a:xfrm>
            <a:off x="1467377" y="2168525"/>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Software</a:t>
            </a:r>
          </a:p>
        </p:txBody>
      </p:sp>
      <p:sp>
        <p:nvSpPr>
          <p:cNvPr id="103" name="TextBox 102"/>
          <p:cNvSpPr txBox="1"/>
          <p:nvPr/>
        </p:nvSpPr>
        <p:spPr>
          <a:xfrm>
            <a:off x="1462740" y="3186898"/>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Hardware</a:t>
            </a:r>
          </a:p>
        </p:txBody>
      </p:sp>
      <p:sp>
        <p:nvSpPr>
          <p:cNvPr id="117" name="Rectangle 116"/>
          <p:cNvSpPr/>
          <p:nvPr/>
        </p:nvSpPr>
        <p:spPr>
          <a:xfrm>
            <a:off x="1467377" y="4032716"/>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Support</a:t>
            </a:r>
          </a:p>
        </p:txBody>
      </p:sp>
      <p:sp>
        <p:nvSpPr>
          <p:cNvPr id="127" name="Rectangle 126"/>
          <p:cNvSpPr/>
          <p:nvPr/>
        </p:nvSpPr>
        <p:spPr>
          <a:xfrm>
            <a:off x="1479798" y="5006294"/>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Services</a:t>
            </a:r>
          </a:p>
        </p:txBody>
      </p:sp>
      <p:sp>
        <p:nvSpPr>
          <p:cNvPr id="137" name="Freeform 5"/>
          <p:cNvSpPr>
            <a:spLocks noEditPoints="1"/>
          </p:cNvSpPr>
          <p:nvPr/>
        </p:nvSpPr>
        <p:spPr bwMode="auto">
          <a:xfrm>
            <a:off x="446019" y="4047915"/>
            <a:ext cx="456705" cy="49150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0" name="Freeform 9"/>
          <p:cNvSpPr>
            <a:spLocks noEditPoints="1"/>
          </p:cNvSpPr>
          <p:nvPr/>
        </p:nvSpPr>
        <p:spPr bwMode="auto">
          <a:xfrm>
            <a:off x="437958" y="4976162"/>
            <a:ext cx="497669" cy="528227"/>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141" name="Group 12"/>
          <p:cNvGrpSpPr>
            <a:grpSpLocks noChangeAspect="1"/>
          </p:cNvGrpSpPr>
          <p:nvPr/>
        </p:nvGrpSpPr>
        <p:grpSpPr bwMode="auto">
          <a:xfrm>
            <a:off x="441455" y="3110662"/>
            <a:ext cx="389321" cy="631038"/>
            <a:chOff x="3814" y="2056"/>
            <a:chExt cx="182" cy="295"/>
          </a:xfrm>
        </p:grpSpPr>
        <p:sp>
          <p:nvSpPr>
            <p:cNvPr id="142" name="Rectangle 13"/>
            <p:cNvSpPr>
              <a:spLocks noChangeArrowheads="1"/>
            </p:cNvSpPr>
            <p:nvPr/>
          </p:nvSpPr>
          <p:spPr bwMode="auto">
            <a:xfrm>
              <a:off x="3834" y="2056"/>
              <a:ext cx="162" cy="295"/>
            </a:xfrm>
            <a:prstGeom prst="rect">
              <a:avLst/>
            </a:pr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4" name="Rectangle 14"/>
            <p:cNvSpPr>
              <a:spLocks noChangeArrowheads="1"/>
            </p:cNvSpPr>
            <p:nvPr/>
          </p:nvSpPr>
          <p:spPr bwMode="auto">
            <a:xfrm>
              <a:off x="3858" y="2078"/>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5" name="Rectangle 15"/>
            <p:cNvSpPr>
              <a:spLocks noChangeArrowheads="1"/>
            </p:cNvSpPr>
            <p:nvPr/>
          </p:nvSpPr>
          <p:spPr bwMode="auto">
            <a:xfrm>
              <a:off x="3858" y="2140"/>
              <a:ext cx="114" cy="31"/>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7" name="Rectangle 16"/>
            <p:cNvSpPr>
              <a:spLocks noChangeArrowheads="1"/>
            </p:cNvSpPr>
            <p:nvPr/>
          </p:nvSpPr>
          <p:spPr bwMode="auto">
            <a:xfrm>
              <a:off x="3858" y="2203"/>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8"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9"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0" name="Oval 19"/>
            <p:cNvSpPr>
              <a:spLocks noChangeArrowheads="1"/>
            </p:cNvSpPr>
            <p:nvPr/>
          </p:nvSpPr>
          <p:spPr bwMode="auto">
            <a:xfrm>
              <a:off x="3858" y="2296"/>
              <a:ext cx="25"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1" name="Oval 20"/>
            <p:cNvSpPr>
              <a:spLocks noChangeArrowheads="1"/>
            </p:cNvSpPr>
            <p:nvPr/>
          </p:nvSpPr>
          <p:spPr bwMode="auto">
            <a:xfrm>
              <a:off x="3903" y="2296"/>
              <a:ext cx="24"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2" name="Rectangle 21"/>
            <p:cNvSpPr>
              <a:spLocks noChangeArrowheads="1"/>
            </p:cNvSpPr>
            <p:nvPr/>
          </p:nvSpPr>
          <p:spPr bwMode="auto">
            <a:xfrm>
              <a:off x="3949" y="2296"/>
              <a:ext cx="23" cy="22"/>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156" name="Group 24"/>
          <p:cNvGrpSpPr>
            <a:grpSpLocks noChangeAspect="1"/>
          </p:cNvGrpSpPr>
          <p:nvPr/>
        </p:nvGrpSpPr>
        <p:grpSpPr bwMode="auto">
          <a:xfrm>
            <a:off x="436754" y="2168525"/>
            <a:ext cx="634370" cy="469631"/>
            <a:chOff x="5281" y="836"/>
            <a:chExt cx="516" cy="382"/>
          </a:xfrm>
          <a:solidFill>
            <a:srgbClr val="0078D7"/>
          </a:solidFill>
        </p:grpSpPr>
        <p:sp>
          <p:nvSpPr>
            <p:cNvPr id="157"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8" name="Rectangle 26"/>
            <p:cNvSpPr>
              <a:spLocks noChangeArrowheads="1"/>
            </p:cNvSpPr>
            <p:nvPr/>
          </p:nvSpPr>
          <p:spPr bwMode="auto">
            <a:xfrm>
              <a:off x="5350" y="1044"/>
              <a:ext cx="378" cy="35"/>
            </a:xfrm>
            <a:prstGeom prst="rect">
              <a:avLst/>
            </a:pr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spTree>
    <p:extLst>
      <p:ext uri="{BB962C8B-B14F-4D97-AF65-F5344CB8AC3E}">
        <p14:creationId xmlns:p14="http://schemas.microsoft.com/office/powerpoint/2010/main" val="42697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par>
                                <p:cTn id="8" presetID="35" presetClass="path" presetSubtype="0" decel="100000" fill="hold" grpId="1" nodeType="withEffect">
                                  <p:stCondLst>
                                    <p:cond delay="400"/>
                                  </p:stCondLst>
                                  <p:childTnLst>
                                    <p:animMotion origin="layout" path="M -0.05553 0.00023 L 2.78529E-6 0.00023 " pathEditMode="relative" rAng="0" ptsTypes="AA">
                                      <p:cBhvr>
                                        <p:cTn id="9" dur="400" fill="hold"/>
                                        <p:tgtEl>
                                          <p:spTgt spid="102"/>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300"/>
                                        <p:tgtEl>
                                          <p:spTgt spid="103"/>
                                        </p:tgtEl>
                                      </p:cBhvr>
                                    </p:animEffect>
                                  </p:childTnLst>
                                </p:cTn>
                              </p:par>
                              <p:par>
                                <p:cTn id="13" presetID="35" presetClass="path" presetSubtype="0" decel="100000" fill="hold" grpId="1" nodeType="withEffect">
                                  <p:stCondLst>
                                    <p:cond delay="500"/>
                                  </p:stCondLst>
                                  <p:childTnLst>
                                    <p:animMotion origin="layout" path="M -0.05553 0.00023 L 2.78529E-6 0.00023 " pathEditMode="relative" rAng="0" ptsTypes="AA">
                                      <p:cBhvr>
                                        <p:cTn id="14" dur="400" fill="hold"/>
                                        <p:tgtEl>
                                          <p:spTgt spid="103"/>
                                        </p:tgtEl>
                                        <p:attrNameLst>
                                          <p:attrName>ppt_x</p:attrName>
                                          <p:attrName>ppt_y</p:attrName>
                                        </p:attrNameLst>
                                      </p:cBhvr>
                                      <p:rCtr x="2770" y="0"/>
                                    </p:animMotion>
                                  </p:childTnLst>
                                </p:cTn>
                              </p:par>
                              <p:par>
                                <p:cTn id="15" presetID="10" presetClass="entr" presetSubtype="0" fill="hold" grpId="0" nodeType="withEffect">
                                  <p:stCondLst>
                                    <p:cond delay="7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300"/>
                                        <p:tgtEl>
                                          <p:spTgt spid="117"/>
                                        </p:tgtEl>
                                      </p:cBhvr>
                                    </p:animEffect>
                                  </p:childTnLst>
                                </p:cTn>
                              </p:par>
                              <p:par>
                                <p:cTn id="18" presetID="35" presetClass="path" presetSubtype="0" decel="100000" fill="hold" grpId="1" nodeType="withEffect">
                                  <p:stCondLst>
                                    <p:cond delay="600"/>
                                  </p:stCondLst>
                                  <p:childTnLst>
                                    <p:animMotion origin="layout" path="M -0.05553 0.00022 L 2.78529E-6 0.00022 " pathEditMode="relative" rAng="0" ptsTypes="AA">
                                      <p:cBhvr>
                                        <p:cTn id="19" dur="400" fill="hold"/>
                                        <p:tgtEl>
                                          <p:spTgt spid="117"/>
                                        </p:tgtEl>
                                        <p:attrNameLst>
                                          <p:attrName>ppt_x</p:attrName>
                                          <p:attrName>ppt_y</p:attrName>
                                        </p:attrNameLst>
                                      </p:cBhvr>
                                      <p:rCtr x="2770" y="0"/>
                                    </p:animMotion>
                                  </p:childTnLst>
                                </p:cTn>
                              </p:par>
                              <p:par>
                                <p:cTn id="20" presetID="10" presetClass="entr" presetSubtype="0" fill="hold" grpId="0" nodeType="withEffect">
                                  <p:stCondLst>
                                    <p:cond delay="8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300"/>
                                        <p:tgtEl>
                                          <p:spTgt spid="127"/>
                                        </p:tgtEl>
                                      </p:cBhvr>
                                    </p:animEffect>
                                  </p:childTnLst>
                                </p:cTn>
                              </p:par>
                              <p:par>
                                <p:cTn id="23" presetID="35" presetClass="path" presetSubtype="0" decel="100000" fill="hold" grpId="1" nodeType="withEffect">
                                  <p:stCondLst>
                                    <p:cond delay="700"/>
                                  </p:stCondLst>
                                  <p:childTnLst>
                                    <p:animMotion origin="layout" path="M -0.05553 0.00023 L 2.78529E-6 0.00023 " pathEditMode="relative" rAng="0" ptsTypes="AA">
                                      <p:cBhvr>
                                        <p:cTn id="24" dur="400" fill="hold"/>
                                        <p:tgtEl>
                                          <p:spTgt spid="127"/>
                                        </p:tgtEl>
                                        <p:attrNameLst>
                                          <p:attrName>ppt_x</p:attrName>
                                          <p:attrName>ppt_y</p:attrName>
                                        </p:attrNameLst>
                                      </p:cBhvr>
                                      <p:rCtr x="2770" y="0"/>
                                    </p:animMotion>
                                  </p:childTnLst>
                                </p:cTn>
                              </p:par>
                              <p:par>
                                <p:cTn id="25" presetID="1" presetClass="entr" presetSubtype="0" fill="hold" grpId="0" nodeType="withEffect">
                                  <p:stCondLst>
                                    <p:cond delay="600"/>
                                  </p:stCondLst>
                                  <p:childTnLst>
                                    <p:set>
                                      <p:cBhvr>
                                        <p:cTn id="26" dur="1" fill="hold">
                                          <p:stCondLst>
                                            <p:cond delay="0"/>
                                          </p:stCondLst>
                                        </p:cTn>
                                        <p:tgtEl>
                                          <p:spTgt spid="137"/>
                                        </p:tgtEl>
                                        <p:attrNameLst>
                                          <p:attrName>style.visibility</p:attrName>
                                        </p:attrNameLst>
                                      </p:cBhvr>
                                      <p:to>
                                        <p:strVal val="visible"/>
                                      </p:to>
                                    </p:set>
                                  </p:childTnLst>
                                </p:cTn>
                              </p:par>
                              <p:par>
                                <p:cTn id="27" presetID="6" presetClass="emph" presetSubtype="0" accel="100000" autoRev="1" fill="hold" grpId="1" nodeType="withEffect">
                                  <p:stCondLst>
                                    <p:cond delay="100"/>
                                  </p:stCondLst>
                                  <p:childTnLst>
                                    <p:animScale>
                                      <p:cBhvr>
                                        <p:cTn id="28" dur="500" fill="hold"/>
                                        <p:tgtEl>
                                          <p:spTgt spid="137"/>
                                        </p:tgtEl>
                                      </p:cBhvr>
                                      <p:by x="0" y="0"/>
                                    </p:animScale>
                                  </p:childTnLst>
                                </p:cTn>
                              </p:par>
                              <p:par>
                                <p:cTn id="29" presetID="1" presetClass="entr" presetSubtype="0" fill="hold" grpId="0" nodeType="withEffect">
                                  <p:stCondLst>
                                    <p:cond delay="650"/>
                                  </p:stCondLst>
                                  <p:childTnLst>
                                    <p:set>
                                      <p:cBhvr>
                                        <p:cTn id="30" dur="1" fill="hold">
                                          <p:stCondLst>
                                            <p:cond delay="0"/>
                                          </p:stCondLst>
                                        </p:cTn>
                                        <p:tgtEl>
                                          <p:spTgt spid="140"/>
                                        </p:tgtEl>
                                        <p:attrNameLst>
                                          <p:attrName>style.visibility</p:attrName>
                                        </p:attrNameLst>
                                      </p:cBhvr>
                                      <p:to>
                                        <p:strVal val="visible"/>
                                      </p:to>
                                    </p:set>
                                  </p:childTnLst>
                                </p:cTn>
                              </p:par>
                              <p:par>
                                <p:cTn id="31" presetID="6" presetClass="emph" presetSubtype="0" accel="100000" autoRev="1" fill="hold" grpId="1" nodeType="withEffect">
                                  <p:stCondLst>
                                    <p:cond delay="150"/>
                                  </p:stCondLst>
                                  <p:childTnLst>
                                    <p:animScale>
                                      <p:cBhvr>
                                        <p:cTn id="32" dur="500" fill="hold"/>
                                        <p:tgtEl>
                                          <p:spTgt spid="140"/>
                                        </p:tgtEl>
                                      </p:cBhvr>
                                      <p:by x="0" y="0"/>
                                    </p:animScale>
                                  </p:childTnLst>
                                </p:cTn>
                              </p:par>
                              <p:par>
                                <p:cTn id="33" presetID="1" presetClass="entr" presetSubtype="0" fill="hold" nodeType="withEffect">
                                  <p:stCondLst>
                                    <p:cond delay="550"/>
                                  </p:stCondLst>
                                  <p:childTnLst>
                                    <p:set>
                                      <p:cBhvr>
                                        <p:cTn id="34" dur="1" fill="hold">
                                          <p:stCondLst>
                                            <p:cond delay="0"/>
                                          </p:stCondLst>
                                        </p:cTn>
                                        <p:tgtEl>
                                          <p:spTgt spid="141"/>
                                        </p:tgtEl>
                                        <p:attrNameLst>
                                          <p:attrName>style.visibility</p:attrName>
                                        </p:attrNameLst>
                                      </p:cBhvr>
                                      <p:to>
                                        <p:strVal val="visible"/>
                                      </p:to>
                                    </p:set>
                                  </p:childTnLst>
                                </p:cTn>
                              </p:par>
                              <p:par>
                                <p:cTn id="35" presetID="6" presetClass="emph" presetSubtype="0" accel="100000" autoRev="1" fill="hold" nodeType="withEffect">
                                  <p:stCondLst>
                                    <p:cond delay="50"/>
                                  </p:stCondLst>
                                  <p:childTnLst>
                                    <p:animScale>
                                      <p:cBhvr>
                                        <p:cTn id="36" dur="500" fill="hold"/>
                                        <p:tgtEl>
                                          <p:spTgt spid="141"/>
                                        </p:tgtEl>
                                      </p:cBhvr>
                                      <p:by x="0" y="0"/>
                                    </p:animScale>
                                  </p:childTnLst>
                                </p:cTn>
                              </p:par>
                              <p:par>
                                <p:cTn id="37" presetID="1" presetClass="entr" presetSubtype="0" fill="hold" nodeType="withEffect">
                                  <p:stCondLst>
                                    <p:cond delay="500"/>
                                  </p:stCondLst>
                                  <p:childTnLst>
                                    <p:set>
                                      <p:cBhvr>
                                        <p:cTn id="38" dur="1" fill="hold">
                                          <p:stCondLst>
                                            <p:cond delay="0"/>
                                          </p:stCondLst>
                                        </p:cTn>
                                        <p:tgtEl>
                                          <p:spTgt spid="156"/>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15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P spid="117" grpId="0"/>
      <p:bldP spid="117" grpId="1"/>
      <p:bldP spid="127" grpId="0"/>
      <p:bldP spid="127" grpId="1"/>
      <p:bldP spid="137" grpId="0" animBg="1"/>
      <p:bldP spid="137" grpId="1" animBg="1"/>
      <p:bldP spid="140" grpId="0" animBg="1"/>
      <p:bldP spid="14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38664" y="79693"/>
            <a:ext cx="11889564" cy="1031655"/>
          </a:xfrm>
        </p:spPr>
        <p:txBody>
          <a:bodyPr/>
          <a:lstStyle/>
          <a:p>
            <a:r>
              <a:rPr lang="en-US" dirty="0">
                <a:solidFill>
                  <a:srgbClr val="505050"/>
                </a:solidFill>
              </a:rPr>
              <a:t>Azure Stack Hub integrated system</a:t>
            </a:r>
          </a:p>
        </p:txBody>
      </p:sp>
      <p:grpSp>
        <p:nvGrpSpPr>
          <p:cNvPr id="8" name="Group 7">
            <a:extLst>
              <a:ext uri="{FF2B5EF4-FFF2-40B4-BE49-F238E27FC236}">
                <a16:creationId xmlns:a16="http://schemas.microsoft.com/office/drawing/2014/main" id="{A35268E5-522A-48E2-BB78-E8D90EF182E3}"/>
              </a:ext>
            </a:extLst>
          </p:cNvPr>
          <p:cNvGrpSpPr/>
          <p:nvPr/>
        </p:nvGrpSpPr>
        <p:grpSpPr>
          <a:xfrm>
            <a:off x="164306" y="1171571"/>
            <a:ext cx="5685856" cy="1793434"/>
            <a:chOff x="164306" y="1428750"/>
            <a:chExt cx="5685856" cy="1793434"/>
          </a:xfrm>
        </p:grpSpPr>
        <p:sp>
          <p:nvSpPr>
            <p:cNvPr id="7" name="Rectangle 6">
              <a:extLst>
                <a:ext uri="{FF2B5EF4-FFF2-40B4-BE49-F238E27FC236}">
                  <a16:creationId xmlns:a16="http://schemas.microsoft.com/office/drawing/2014/main" id="{AA2CDA9A-151E-44E6-97B6-896A5FC7EA3A}"/>
                </a:ext>
              </a:extLst>
            </p:cNvPr>
            <p:cNvSpPr/>
            <p:nvPr/>
          </p:nvSpPr>
          <p:spPr bwMode="auto">
            <a:xfrm>
              <a:off x="164306" y="1428750"/>
              <a:ext cx="5012597" cy="1793434"/>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163931-3536-45A0-9DBA-1BAF3605C5E8}"/>
                </a:ext>
              </a:extLst>
            </p:cNvPr>
            <p:cNvGrpSpPr/>
            <p:nvPr/>
          </p:nvGrpSpPr>
          <p:grpSpPr>
            <a:xfrm>
              <a:off x="471991" y="1659317"/>
              <a:ext cx="5378171" cy="1476325"/>
              <a:chOff x="471991" y="1687893"/>
              <a:chExt cx="5378171" cy="1476325"/>
            </a:xfrm>
          </p:grpSpPr>
          <p:grpSp>
            <p:nvGrpSpPr>
              <p:cNvPr id="87" name="Group 24"/>
              <p:cNvGrpSpPr>
                <a:grpSpLocks noChangeAspect="1"/>
              </p:cNvGrpSpPr>
              <p:nvPr/>
            </p:nvGrpSpPr>
            <p:grpSpPr bwMode="auto">
              <a:xfrm>
                <a:off x="471991" y="1784334"/>
                <a:ext cx="634280" cy="469564"/>
                <a:chOff x="5281" y="836"/>
                <a:chExt cx="516" cy="382"/>
              </a:xfrm>
              <a:solidFill>
                <a:srgbClr val="0078D7"/>
              </a:solidFill>
            </p:grpSpPr>
            <p:sp>
              <p:nvSpPr>
                <p:cNvPr id="88"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89" name="Rectangle 26"/>
                <p:cNvSpPr>
                  <a:spLocks noChangeArrowheads="1"/>
                </p:cNvSpPr>
                <p:nvPr/>
              </p:nvSpPr>
              <p:spPr bwMode="auto">
                <a:xfrm>
                  <a:off x="5350" y="1044"/>
                  <a:ext cx="378" cy="35"/>
                </a:xfrm>
                <a:prstGeom prst="rect">
                  <a:avLst/>
                </a:prstGeom>
                <a:grp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100" name="Group 12"/>
              <p:cNvGrpSpPr>
                <a:grpSpLocks noChangeAspect="1"/>
              </p:cNvGrpSpPr>
              <p:nvPr/>
            </p:nvGrpSpPr>
            <p:grpSpPr bwMode="auto">
              <a:xfrm>
                <a:off x="2942619" y="1724180"/>
                <a:ext cx="389266" cy="630948"/>
                <a:chOff x="3814" y="2056"/>
                <a:chExt cx="182" cy="295"/>
              </a:xfrm>
            </p:grpSpPr>
            <p:sp>
              <p:nvSpPr>
                <p:cNvPr id="101" name="Rectangle 13"/>
                <p:cNvSpPr>
                  <a:spLocks noChangeArrowheads="1"/>
                </p:cNvSpPr>
                <p:nvPr/>
              </p:nvSpPr>
              <p:spPr bwMode="auto">
                <a:xfrm>
                  <a:off x="3834" y="2056"/>
                  <a:ext cx="162" cy="295"/>
                </a:xfrm>
                <a:prstGeom prst="rect">
                  <a:avLst/>
                </a:pr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2" name="Rectangle 14"/>
                <p:cNvSpPr>
                  <a:spLocks noChangeArrowheads="1"/>
                </p:cNvSpPr>
                <p:nvPr/>
              </p:nvSpPr>
              <p:spPr bwMode="auto">
                <a:xfrm>
                  <a:off x="3858" y="2078"/>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3" name="Rectangle 15"/>
                <p:cNvSpPr>
                  <a:spLocks noChangeArrowheads="1"/>
                </p:cNvSpPr>
                <p:nvPr/>
              </p:nvSpPr>
              <p:spPr bwMode="auto">
                <a:xfrm>
                  <a:off x="3858" y="2140"/>
                  <a:ext cx="114" cy="31"/>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4" name="Rectangle 16"/>
                <p:cNvSpPr>
                  <a:spLocks noChangeArrowheads="1"/>
                </p:cNvSpPr>
                <p:nvPr/>
              </p:nvSpPr>
              <p:spPr bwMode="auto">
                <a:xfrm>
                  <a:off x="3858" y="2203"/>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5"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6"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7" name="Oval 19"/>
                <p:cNvSpPr>
                  <a:spLocks noChangeArrowheads="1"/>
                </p:cNvSpPr>
                <p:nvPr/>
              </p:nvSpPr>
              <p:spPr bwMode="auto">
                <a:xfrm>
                  <a:off x="3858" y="2296"/>
                  <a:ext cx="25"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8" name="Oval 20"/>
                <p:cNvSpPr>
                  <a:spLocks noChangeArrowheads="1"/>
                </p:cNvSpPr>
                <p:nvPr/>
              </p:nvSpPr>
              <p:spPr bwMode="auto">
                <a:xfrm>
                  <a:off x="3903" y="2296"/>
                  <a:ext cx="24"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9" name="Rectangle 21"/>
                <p:cNvSpPr>
                  <a:spLocks noChangeArrowheads="1"/>
                </p:cNvSpPr>
                <p:nvPr/>
              </p:nvSpPr>
              <p:spPr bwMode="auto">
                <a:xfrm>
                  <a:off x="3949" y="2296"/>
                  <a:ext cx="23" cy="22"/>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sp>
            <p:nvSpPr>
              <p:cNvPr id="110" name="Freeform 5"/>
              <p:cNvSpPr>
                <a:spLocks noEditPoints="1"/>
              </p:cNvSpPr>
              <p:nvPr/>
            </p:nvSpPr>
            <p:spPr bwMode="auto">
              <a:xfrm>
                <a:off x="487318" y="2613036"/>
                <a:ext cx="456640" cy="49143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2" name="Freeform 9"/>
              <p:cNvSpPr>
                <a:spLocks noEditPoints="1"/>
              </p:cNvSpPr>
              <p:nvPr/>
            </p:nvSpPr>
            <p:spPr bwMode="auto">
              <a:xfrm>
                <a:off x="2810742" y="2576404"/>
                <a:ext cx="497599" cy="528152"/>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rgbClr val="0078D7"/>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3" name="TextBox 112"/>
              <p:cNvSpPr txBox="1"/>
              <p:nvPr/>
            </p:nvSpPr>
            <p:spPr>
              <a:xfrm>
                <a:off x="1142211" y="1723234"/>
                <a:ext cx="154476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Software</a:t>
                </a:r>
              </a:p>
            </p:txBody>
          </p:sp>
          <p:sp>
            <p:nvSpPr>
              <p:cNvPr id="114" name="TextBox 113"/>
              <p:cNvSpPr txBox="1"/>
              <p:nvPr/>
            </p:nvSpPr>
            <p:spPr>
              <a:xfrm>
                <a:off x="3411762" y="1687893"/>
                <a:ext cx="243840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Hardware</a:t>
                </a:r>
              </a:p>
            </p:txBody>
          </p:sp>
          <p:sp>
            <p:nvSpPr>
              <p:cNvPr id="115" name="TextBox 114"/>
              <p:cNvSpPr txBox="1"/>
              <p:nvPr/>
            </p:nvSpPr>
            <p:spPr>
              <a:xfrm>
                <a:off x="1152120" y="2488651"/>
                <a:ext cx="143149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Support</a:t>
                </a:r>
              </a:p>
            </p:txBody>
          </p:sp>
          <p:sp>
            <p:nvSpPr>
              <p:cNvPr id="116" name="TextBox 115"/>
              <p:cNvSpPr txBox="1"/>
              <p:nvPr/>
            </p:nvSpPr>
            <p:spPr>
              <a:xfrm>
                <a:off x="3410626" y="2536354"/>
                <a:ext cx="243840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Services</a:t>
                </a:r>
              </a:p>
            </p:txBody>
          </p:sp>
        </p:grpSp>
      </p:grpSp>
      <p:grpSp>
        <p:nvGrpSpPr>
          <p:cNvPr id="11" name="Group 10">
            <a:extLst>
              <a:ext uri="{FF2B5EF4-FFF2-40B4-BE49-F238E27FC236}">
                <a16:creationId xmlns:a16="http://schemas.microsoft.com/office/drawing/2014/main" id="{F796D27B-72A1-41A2-BCFA-F26070FAF29E}"/>
              </a:ext>
            </a:extLst>
          </p:cNvPr>
          <p:cNvGrpSpPr/>
          <p:nvPr/>
        </p:nvGrpSpPr>
        <p:grpSpPr>
          <a:xfrm>
            <a:off x="5427068" y="1549643"/>
            <a:ext cx="6912077" cy="4052066"/>
            <a:chOff x="5427068" y="1549643"/>
            <a:chExt cx="6912077" cy="4052066"/>
          </a:xfrm>
        </p:grpSpPr>
        <p:sp>
          <p:nvSpPr>
            <p:cNvPr id="10" name="Rectangle 9">
              <a:extLst>
                <a:ext uri="{FF2B5EF4-FFF2-40B4-BE49-F238E27FC236}">
                  <a16:creationId xmlns:a16="http://schemas.microsoft.com/office/drawing/2014/main" id="{291B1DA0-4140-4796-85E0-4AF7FFF3C88F}"/>
                </a:ext>
              </a:extLst>
            </p:cNvPr>
            <p:cNvSpPr/>
            <p:nvPr/>
          </p:nvSpPr>
          <p:spPr bwMode="auto">
            <a:xfrm>
              <a:off x="5427068" y="1549643"/>
              <a:ext cx="6912077" cy="4052066"/>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A5F3036D-D127-4C5D-9DAB-ACF879FE7A49}"/>
                </a:ext>
              </a:extLst>
            </p:cNvPr>
            <p:cNvGrpSpPr/>
            <p:nvPr/>
          </p:nvGrpSpPr>
          <p:grpSpPr>
            <a:xfrm>
              <a:off x="5518365" y="1696137"/>
              <a:ext cx="6746088" cy="3832304"/>
              <a:chOff x="5246128" y="1995715"/>
              <a:chExt cx="6886859" cy="3912274"/>
            </a:xfrm>
          </p:grpSpPr>
          <p:grpSp>
            <p:nvGrpSpPr>
              <p:cNvPr id="2" name="Group 1"/>
              <p:cNvGrpSpPr/>
              <p:nvPr/>
            </p:nvGrpSpPr>
            <p:grpSpPr>
              <a:xfrm>
                <a:off x="5246128" y="1995715"/>
                <a:ext cx="6886859" cy="3168885"/>
                <a:chOff x="5246128" y="1995715"/>
                <a:chExt cx="6886859" cy="3168885"/>
              </a:xfrm>
            </p:grpSpPr>
            <p:sp>
              <p:nvSpPr>
                <p:cNvPr id="161" name="Rounded Rectangle 160"/>
                <p:cNvSpPr/>
                <p:nvPr/>
              </p:nvSpPr>
              <p:spPr bwMode="auto">
                <a:xfrm>
                  <a:off x="5246128" y="2485393"/>
                  <a:ext cx="6886859" cy="2232137"/>
                </a:xfrm>
                <a:prstGeom prst="round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6" name="Oval 195"/>
                <p:cNvSpPr/>
                <p:nvPr/>
              </p:nvSpPr>
              <p:spPr bwMode="auto">
                <a:xfrm>
                  <a:off x="5658176"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918251" y="2231568"/>
                  <a:ext cx="554867" cy="572880"/>
                  <a:chOff x="3422650" y="3467100"/>
                  <a:chExt cx="533400" cy="549275"/>
                </a:xfrm>
                <a:solidFill>
                  <a:srgbClr val="0078D7"/>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94" name="Oval 193"/>
                <p:cNvSpPr/>
                <p:nvPr/>
              </p:nvSpPr>
              <p:spPr bwMode="auto">
                <a:xfrm>
                  <a:off x="5658176"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994707" y="4407134"/>
                  <a:ext cx="401954" cy="51600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2" name="Oval 191"/>
                <p:cNvSpPr/>
                <p:nvPr/>
              </p:nvSpPr>
              <p:spPr bwMode="auto">
                <a:xfrm>
                  <a:off x="7300623"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646517" y="2257723"/>
                  <a:ext cx="383230" cy="44969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6" name="Oval 185"/>
                <p:cNvSpPr/>
                <p:nvPr/>
              </p:nvSpPr>
              <p:spPr bwMode="auto">
                <a:xfrm>
                  <a:off x="8955059"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209164" y="2230267"/>
                  <a:ext cx="566807" cy="562942"/>
                  <a:chOff x="10304124" y="3516576"/>
                  <a:chExt cx="535082" cy="534943"/>
                </a:xfrm>
              </p:grpSpPr>
              <p:grpSp>
                <p:nvGrpSpPr>
                  <p:cNvPr id="188" name="Group 187"/>
                  <p:cNvGrpSpPr/>
                  <p:nvPr/>
                </p:nvGrpSpPr>
                <p:grpSpPr>
                  <a:xfrm>
                    <a:off x="10304124" y="3516576"/>
                    <a:ext cx="535082" cy="534943"/>
                    <a:chOff x="10304124" y="3516576"/>
                    <a:chExt cx="535082" cy="534943"/>
                  </a:xfrm>
                </p:grpSpPr>
                <p:sp>
                  <p:nvSpPr>
                    <p:cNvPr id="190"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9" name="Rectangle 103"/>
                  <p:cNvSpPr>
                    <a:spLocks noChangeArrowheads="1"/>
                  </p:cNvSpPr>
                  <p:nvPr/>
                </p:nvSpPr>
                <p:spPr bwMode="black">
                  <a:xfrm>
                    <a:off x="10547469" y="3848196"/>
                    <a:ext cx="66623" cy="64501"/>
                  </a:xfrm>
                  <a:prstGeom prst="rect">
                    <a:avLst/>
                  </a:pr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4" name="Oval 183"/>
                <p:cNvSpPr/>
                <p:nvPr/>
              </p:nvSpPr>
              <p:spPr bwMode="auto">
                <a:xfrm>
                  <a:off x="10611969"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912225" y="2278623"/>
                  <a:ext cx="474504" cy="453577"/>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2" name="Oval 181"/>
                <p:cNvSpPr/>
                <p:nvPr/>
              </p:nvSpPr>
              <p:spPr bwMode="auto">
                <a:xfrm>
                  <a:off x="7300623"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624981" y="4353814"/>
                  <a:ext cx="426300" cy="560386"/>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0" name="Oval 179"/>
                <p:cNvSpPr/>
                <p:nvPr/>
              </p:nvSpPr>
              <p:spPr bwMode="auto">
                <a:xfrm>
                  <a:off x="8955059"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a:fillRect/>
                </a:stretch>
              </p:blipFill>
              <p:spPr bwMode="black">
                <a:xfrm>
                  <a:off x="9261044" y="4443733"/>
                  <a:ext cx="463046" cy="407110"/>
                </a:xfrm>
                <a:prstGeom prst="rect">
                  <a:avLst/>
                </a:prstGeom>
                <a:solidFill>
                  <a:srgbClr val="0078D7"/>
                </a:solidFill>
                <a:ln>
                  <a:noFill/>
                </a:ln>
              </p:spPr>
            </p:pic>
            <p:sp>
              <p:nvSpPr>
                <p:cNvPr id="178" name="Oval 177"/>
                <p:cNvSpPr/>
                <p:nvPr/>
              </p:nvSpPr>
              <p:spPr bwMode="auto">
                <a:xfrm>
                  <a:off x="10611969"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922080" y="4425866"/>
                  <a:ext cx="454795" cy="48396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70" name="TextBox 169"/>
              <p:cNvSpPr txBox="1"/>
              <p:nvPr/>
            </p:nvSpPr>
            <p:spPr>
              <a:xfrm>
                <a:off x="5246128" y="3116371"/>
                <a:ext cx="1996245"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Architecture, hardware, and topology</a:t>
                </a:r>
              </a:p>
            </p:txBody>
          </p:sp>
          <p:sp>
            <p:nvSpPr>
              <p:cNvPr id="171" name="TextBox 170"/>
              <p:cNvSpPr txBox="1"/>
              <p:nvPr/>
            </p:nvSpPr>
            <p:spPr>
              <a:xfrm>
                <a:off x="5466404" y="5246013"/>
                <a:ext cx="145856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Security and privacy</a:t>
                </a:r>
              </a:p>
            </p:txBody>
          </p:sp>
          <p:sp>
            <p:nvSpPr>
              <p:cNvPr id="172" name="TextBox 171"/>
              <p:cNvSpPr txBox="1"/>
              <p:nvPr/>
            </p:nvSpPr>
            <p:spPr>
              <a:xfrm>
                <a:off x="6858036" y="3116371"/>
                <a:ext cx="2023979" cy="830041"/>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Deployment, configuration, provisioning</a:t>
                </a:r>
              </a:p>
            </p:txBody>
          </p:sp>
          <p:sp>
            <p:nvSpPr>
              <p:cNvPr id="173" name="TextBox 172"/>
              <p:cNvSpPr txBox="1"/>
              <p:nvPr/>
            </p:nvSpPr>
            <p:spPr>
              <a:xfrm>
                <a:off x="8891674" y="3116371"/>
                <a:ext cx="1201787" cy="509191"/>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Validation</a:t>
                </a:r>
              </a:p>
            </p:txBody>
          </p:sp>
          <p:sp>
            <p:nvSpPr>
              <p:cNvPr id="174" name="TextBox 173"/>
              <p:cNvSpPr txBox="1"/>
              <p:nvPr/>
            </p:nvSpPr>
            <p:spPr>
              <a:xfrm>
                <a:off x="10449649" y="3116371"/>
                <a:ext cx="1399657"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Monitoring, diagnostics</a:t>
                </a:r>
              </a:p>
            </p:txBody>
          </p:sp>
          <p:sp>
            <p:nvSpPr>
              <p:cNvPr id="175" name="TextBox 174"/>
              <p:cNvSpPr txBox="1"/>
              <p:nvPr/>
            </p:nvSpPr>
            <p:spPr>
              <a:xfrm>
                <a:off x="7083811" y="5246013"/>
                <a:ext cx="150864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Business continuity</a:t>
                </a:r>
              </a:p>
            </p:txBody>
          </p:sp>
          <p:sp>
            <p:nvSpPr>
              <p:cNvPr id="176" name="TextBox 175"/>
              <p:cNvSpPr txBox="1"/>
              <p:nvPr/>
            </p:nvSpPr>
            <p:spPr>
              <a:xfrm>
                <a:off x="8738247" y="5246013"/>
                <a:ext cx="150864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Patching and updating</a:t>
                </a:r>
              </a:p>
            </p:txBody>
          </p:sp>
          <p:sp>
            <p:nvSpPr>
              <p:cNvPr id="177" name="TextBox 176"/>
              <p:cNvSpPr txBox="1"/>
              <p:nvPr/>
            </p:nvSpPr>
            <p:spPr>
              <a:xfrm>
                <a:off x="10244627" y="5246013"/>
                <a:ext cx="1809700"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Field replacement of parts</a:t>
                </a:r>
              </a:p>
            </p:txBody>
          </p:sp>
        </p:grpSp>
      </p:grpSp>
      <p:grpSp>
        <p:nvGrpSpPr>
          <p:cNvPr id="12" name="Group 11">
            <a:extLst>
              <a:ext uri="{FF2B5EF4-FFF2-40B4-BE49-F238E27FC236}">
                <a16:creationId xmlns:a16="http://schemas.microsoft.com/office/drawing/2014/main" id="{7B3740D9-5FCA-4EC8-A8AF-D590833234B5}"/>
              </a:ext>
            </a:extLst>
          </p:cNvPr>
          <p:cNvGrpSpPr/>
          <p:nvPr/>
        </p:nvGrpSpPr>
        <p:grpSpPr>
          <a:xfrm>
            <a:off x="164306" y="3161539"/>
            <a:ext cx="5012597" cy="3587505"/>
            <a:chOff x="164306" y="3144371"/>
            <a:chExt cx="5012597" cy="3587505"/>
          </a:xfrm>
        </p:grpSpPr>
        <p:sp>
          <p:nvSpPr>
            <p:cNvPr id="9" name="Rectangle 8">
              <a:extLst>
                <a:ext uri="{FF2B5EF4-FFF2-40B4-BE49-F238E27FC236}">
                  <a16:creationId xmlns:a16="http://schemas.microsoft.com/office/drawing/2014/main" id="{BED15B9C-EB07-4864-9488-16346A75CA13}"/>
                </a:ext>
              </a:extLst>
            </p:cNvPr>
            <p:cNvSpPr/>
            <p:nvPr/>
          </p:nvSpPr>
          <p:spPr bwMode="auto">
            <a:xfrm>
              <a:off x="164306" y="3144371"/>
              <a:ext cx="5012597" cy="3587505"/>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1914054" y="3205864"/>
              <a:ext cx="2307565" cy="3434547"/>
              <a:chOff x="8351837" y="1592261"/>
              <a:chExt cx="2307565" cy="3434547"/>
            </a:xfrm>
          </p:grpSpPr>
          <p:sp>
            <p:nvSpPr>
              <p:cNvPr id="53" name="Rectangle 52"/>
              <p:cNvSpPr/>
              <p:nvPr/>
            </p:nvSpPr>
            <p:spPr bwMode="auto">
              <a:xfrm>
                <a:off x="8373402" y="2845678"/>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7">
                        <a:lumMod val="50000"/>
                      </a:srgbClr>
                    </a:solidFill>
                    <a:effectLst/>
                    <a:uLnTx/>
                    <a:uFillTx/>
                    <a:latin typeface="Segoe UI"/>
                    <a:ea typeface="Segoe UI" pitchFamily="34" charset="0"/>
                    <a:cs typeface="Segoe UI" pitchFamily="34" charset="0"/>
                  </a:rPr>
                  <a:t>BMC Switch</a:t>
                </a:r>
              </a:p>
            </p:txBody>
          </p:sp>
          <p:grpSp>
            <p:nvGrpSpPr>
              <p:cNvPr id="54" name="Group 53"/>
              <p:cNvGrpSpPr/>
              <p:nvPr/>
            </p:nvGrpSpPr>
            <p:grpSpPr>
              <a:xfrm>
                <a:off x="8351837" y="2006906"/>
                <a:ext cx="2307565" cy="3019902"/>
                <a:chOff x="3245555" y="3040062"/>
                <a:chExt cx="2307565" cy="3019902"/>
              </a:xfrm>
            </p:grpSpPr>
            <p:sp>
              <p:nvSpPr>
                <p:cNvPr id="61" name="Rectangle 60"/>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62" name="Rectangle 61"/>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78D7">
                          <a:lumMod val="50000"/>
                        </a:srgbClr>
                      </a:solidFill>
                      <a:effectLst/>
                      <a:uLnTx/>
                      <a:uFillTx/>
                      <a:latin typeface="Segoe UI"/>
                      <a:ea typeface="Segoe UI" pitchFamily="34" charset="0"/>
                      <a:cs typeface="Segoe UI" pitchFamily="34" charset="0"/>
                    </a:rPr>
                    <a:t>ToR</a:t>
                  </a:r>
                  <a:r>
                    <a:rPr kumimoji="0" lang="en-US" sz="1600" b="0" i="0" u="none" strike="noStrike" kern="0" cap="none" spc="0" normalizeH="0" baseline="0" noProof="0" dirty="0">
                      <a:ln>
                        <a:noFill/>
                      </a:ln>
                      <a:solidFill>
                        <a:srgbClr val="0078D7">
                          <a:lumMod val="50000"/>
                        </a:srgbClr>
                      </a:solidFill>
                      <a:effectLst/>
                      <a:uLnTx/>
                      <a:uFillTx/>
                      <a:latin typeface="Segoe UI"/>
                      <a:ea typeface="Segoe UI" pitchFamily="34" charset="0"/>
                      <a:cs typeface="Segoe UI" pitchFamily="34" charset="0"/>
                    </a:rPr>
                    <a:t> Switch</a:t>
                  </a:r>
                </a:p>
              </p:txBody>
            </p:sp>
            <p:sp>
              <p:nvSpPr>
                <p:cNvPr id="63" name="Rectangle 62"/>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64" name="Rectangle 63"/>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cxnSp>
              <p:nvCxnSpPr>
                <p:cNvPr id="65" name="Straight Connector 64"/>
                <p:cNvCxnSpPr/>
                <p:nvPr/>
              </p:nvCxnSpPr>
              <p:spPr>
                <a:xfrm>
                  <a:off x="3571920" y="3234705"/>
                  <a:ext cx="0" cy="423243"/>
                </a:xfrm>
                <a:prstGeom prst="line">
                  <a:avLst/>
                </a:prstGeom>
                <a:noFill/>
                <a:ln w="38100" cap="flat" cmpd="sng" algn="ctr">
                  <a:noFill/>
                  <a:prstDash val="solid"/>
                  <a:headEnd type="none"/>
                  <a:tailEnd type="none"/>
                </a:ln>
                <a:effectLst/>
              </p:spPr>
            </p:cxnSp>
            <p:cxnSp>
              <p:nvCxnSpPr>
                <p:cNvPr id="66" name="Straight Connector 65"/>
                <p:cNvCxnSpPr/>
                <p:nvPr/>
              </p:nvCxnSpPr>
              <p:spPr>
                <a:xfrm>
                  <a:off x="3495720" y="3234705"/>
                  <a:ext cx="0" cy="423243"/>
                </a:xfrm>
                <a:prstGeom prst="line">
                  <a:avLst/>
                </a:prstGeom>
                <a:noFill/>
                <a:ln w="38100" cap="flat" cmpd="sng" algn="ctr">
                  <a:noFill/>
                  <a:prstDash val="solid"/>
                  <a:headEnd type="none"/>
                  <a:tailEnd type="none"/>
                </a:ln>
                <a:effectLst/>
              </p:spPr>
            </p:cxnSp>
            <p:grpSp>
              <p:nvGrpSpPr>
                <p:cNvPr id="67" name="Group 66"/>
                <p:cNvGrpSpPr/>
                <p:nvPr/>
              </p:nvGrpSpPr>
              <p:grpSpPr>
                <a:xfrm>
                  <a:off x="4905421" y="3255522"/>
                  <a:ext cx="76200" cy="1371904"/>
                  <a:chOff x="5019720" y="3255522"/>
                  <a:chExt cx="76200" cy="1371904"/>
                </a:xfrm>
              </p:grpSpPr>
              <p:cxnSp>
                <p:nvCxnSpPr>
                  <p:cNvPr id="79" name="Straight Connector 78"/>
                  <p:cNvCxnSpPr/>
                  <p:nvPr/>
                </p:nvCxnSpPr>
                <p:spPr>
                  <a:xfrm>
                    <a:off x="5019720" y="3255522"/>
                    <a:ext cx="0" cy="1371904"/>
                  </a:xfrm>
                  <a:prstGeom prst="line">
                    <a:avLst/>
                  </a:prstGeom>
                  <a:noFill/>
                  <a:ln w="38100" cap="flat" cmpd="sng" algn="ctr">
                    <a:noFill/>
                    <a:prstDash val="solid"/>
                    <a:headEnd type="none"/>
                    <a:tailEnd type="none"/>
                  </a:ln>
                  <a:effectLst/>
                </p:spPr>
              </p:cxnSp>
              <p:cxnSp>
                <p:nvCxnSpPr>
                  <p:cNvPr id="80" name="Straight Connector 79"/>
                  <p:cNvCxnSpPr/>
                  <p:nvPr/>
                </p:nvCxnSpPr>
                <p:spPr>
                  <a:xfrm>
                    <a:off x="5095920" y="3636826"/>
                    <a:ext cx="0" cy="990600"/>
                  </a:xfrm>
                  <a:prstGeom prst="line">
                    <a:avLst/>
                  </a:prstGeom>
                  <a:noFill/>
                  <a:ln w="38100" cap="flat" cmpd="sng" algn="ctr">
                    <a:noFill/>
                    <a:prstDash val="solid"/>
                    <a:headEnd type="none"/>
                    <a:tailEnd type="none"/>
                  </a:ln>
                  <a:effectLst/>
                </p:spPr>
              </p:cxnSp>
            </p:grpSp>
            <p:sp>
              <p:nvSpPr>
                <p:cNvPr id="68" name="Rectangle 67"/>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69" name="Rectangle 68"/>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nvGrpSpPr>
                <p:cNvPr id="70" name="Group 69"/>
                <p:cNvGrpSpPr/>
                <p:nvPr/>
              </p:nvGrpSpPr>
              <p:grpSpPr>
                <a:xfrm>
                  <a:off x="5248320" y="3255522"/>
                  <a:ext cx="76200" cy="2188982"/>
                  <a:chOff x="5248320" y="3255522"/>
                  <a:chExt cx="76200" cy="2188982"/>
                </a:xfrm>
              </p:grpSpPr>
              <p:cxnSp>
                <p:nvCxnSpPr>
                  <p:cNvPr id="77" name="Straight Connector 76"/>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8" name="Straight Connector 77"/>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1" name="Group 70"/>
                <p:cNvGrpSpPr/>
                <p:nvPr/>
              </p:nvGrpSpPr>
              <p:grpSpPr>
                <a:xfrm>
                  <a:off x="5055918" y="3255522"/>
                  <a:ext cx="88266" cy="1765740"/>
                  <a:chOff x="5248320" y="3255522"/>
                  <a:chExt cx="76200" cy="2188982"/>
                </a:xfrm>
              </p:grpSpPr>
              <p:cxnSp>
                <p:nvCxnSpPr>
                  <p:cNvPr id="75" name="Straight Connector 74"/>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6" name="Straight Connector 75"/>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2" name="Group 71"/>
                <p:cNvGrpSpPr/>
                <p:nvPr/>
              </p:nvGrpSpPr>
              <p:grpSpPr>
                <a:xfrm>
                  <a:off x="5421046" y="3255522"/>
                  <a:ext cx="75875" cy="2603940"/>
                  <a:chOff x="5248320" y="3255522"/>
                  <a:chExt cx="76200" cy="2188982"/>
                </a:xfrm>
              </p:grpSpPr>
              <p:cxnSp>
                <p:nvCxnSpPr>
                  <p:cNvPr id="73" name="Straight Connector 72"/>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4" name="Straight Connector 73"/>
                  <p:cNvCxnSpPr/>
                  <p:nvPr/>
                </p:nvCxnSpPr>
                <p:spPr>
                  <a:xfrm>
                    <a:off x="5324520" y="3636826"/>
                    <a:ext cx="0" cy="1807678"/>
                  </a:xfrm>
                  <a:prstGeom prst="line">
                    <a:avLst/>
                  </a:prstGeom>
                  <a:noFill/>
                  <a:ln w="38100" cap="flat" cmpd="sng" algn="ctr">
                    <a:noFill/>
                    <a:prstDash val="solid"/>
                    <a:headEnd type="none"/>
                    <a:tailEnd type="none"/>
                  </a:ln>
                  <a:effectLst/>
                </p:spPr>
              </p:cxnSp>
            </p:grpSp>
          </p:grpSp>
          <p:cxnSp>
            <p:nvCxnSpPr>
              <p:cNvPr id="55" name="Straight Connector 54"/>
              <p:cNvCxnSpPr/>
              <p:nvPr/>
            </p:nvCxnSpPr>
            <p:spPr>
              <a:xfrm>
                <a:off x="8505119" y="2603670"/>
                <a:ext cx="0" cy="42324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6" name="Straight Connector 55"/>
              <p:cNvCxnSpPr/>
              <p:nvPr/>
            </p:nvCxnSpPr>
            <p:spPr>
              <a:xfrm>
                <a:off x="8430752" y="2202740"/>
                <a:ext cx="4381" cy="81645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7" name="Straight Connector 56"/>
              <p:cNvCxnSpPr/>
              <p:nvPr/>
            </p:nvCxnSpPr>
            <p:spPr>
              <a:xfrm flipH="1">
                <a:off x="8602002" y="2990686"/>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8" name="Straight Connector 57"/>
              <p:cNvCxnSpPr/>
              <p:nvPr/>
            </p:nvCxnSpPr>
            <p:spPr>
              <a:xfrm>
                <a:off x="8686920" y="2990686"/>
                <a:ext cx="6472" cy="101643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9" name="Straight Connector 58"/>
              <p:cNvCxnSpPr/>
              <p:nvPr/>
            </p:nvCxnSpPr>
            <p:spPr>
              <a:xfrm flipH="1">
                <a:off x="8772454" y="2990686"/>
                <a:ext cx="6508" cy="144292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60" name="Straight Connector 59"/>
              <p:cNvCxnSpPr/>
              <p:nvPr/>
            </p:nvCxnSpPr>
            <p:spPr>
              <a:xfrm flipH="1">
                <a:off x="8858023" y="2990686"/>
                <a:ext cx="13053" cy="1835620"/>
              </a:xfrm>
              <a:prstGeom prst="line">
                <a:avLst/>
              </a:prstGeom>
              <a:noFill/>
              <a:ln w="38100" cap="flat" cmpd="sng" algn="ctr">
                <a:solidFill>
                  <a:srgbClr val="505050">
                    <a:lumMod val="60000"/>
                    <a:lumOff val="40000"/>
                  </a:srgbClr>
                </a:solidFill>
                <a:prstDash val="solid"/>
                <a:headEnd type="none"/>
                <a:tailEnd type="none"/>
              </a:ln>
              <a:effectLst/>
            </p:spPr>
          </p:cxnSp>
          <p:grpSp>
            <p:nvGrpSpPr>
              <p:cNvPr id="40" name="Group 39"/>
              <p:cNvGrpSpPr/>
              <p:nvPr/>
            </p:nvGrpSpPr>
            <p:grpSpPr>
              <a:xfrm>
                <a:off x="8733720" y="1592261"/>
                <a:ext cx="151517" cy="1011409"/>
                <a:chOff x="2554811" y="2049467"/>
                <a:chExt cx="119332" cy="1282567"/>
              </a:xfrm>
            </p:grpSpPr>
            <p:cxnSp>
              <p:nvCxnSpPr>
                <p:cNvPr id="44" name="Straight Connector 43"/>
                <p:cNvCxnSpPr/>
                <p:nvPr/>
              </p:nvCxnSpPr>
              <p:spPr>
                <a:xfrm>
                  <a:off x="2554811" y="2049467"/>
                  <a:ext cx="900" cy="815064"/>
                </a:xfrm>
                <a:prstGeom prst="line">
                  <a:avLst/>
                </a:prstGeom>
                <a:ln w="28575">
                  <a:solidFill>
                    <a:srgbClr val="0078D7"/>
                  </a:solidFill>
                  <a:headEnd type="none"/>
                  <a:tailEnd type="none"/>
                </a:ln>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flipH="1">
                  <a:off x="2665877" y="2049467"/>
                  <a:ext cx="8266" cy="1282567"/>
                </a:xfrm>
                <a:prstGeom prst="line">
                  <a:avLst/>
                </a:prstGeom>
                <a:ln w="28575">
                  <a:solidFill>
                    <a:srgbClr val="0078D7"/>
                  </a:solidFill>
                  <a:headEnd type="none"/>
                  <a:tailEnd type="none"/>
                </a:ln>
              </p:spPr>
              <p:style>
                <a:lnRef idx="2">
                  <a:schemeClr val="accent6"/>
                </a:lnRef>
                <a:fillRef idx="0">
                  <a:schemeClr val="accent6"/>
                </a:fillRef>
                <a:effectRef idx="1">
                  <a:schemeClr val="accent6"/>
                </a:effectRef>
                <a:fontRef idx="minor">
                  <a:schemeClr val="tx1"/>
                </a:fontRef>
              </p:style>
            </p:cxnSp>
          </p:grpSp>
        </p:grpSp>
        <p:sp>
          <p:nvSpPr>
            <p:cNvPr id="200" name="Left Brace 199"/>
            <p:cNvSpPr/>
            <p:nvPr/>
          </p:nvSpPr>
          <p:spPr>
            <a:xfrm>
              <a:off x="1393237" y="3592978"/>
              <a:ext cx="295872" cy="3019902"/>
            </a:xfrm>
            <a:prstGeom prst="leftBrac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201" name="TextBox 200"/>
            <p:cNvSpPr txBox="1"/>
            <p:nvPr/>
          </p:nvSpPr>
          <p:spPr>
            <a:xfrm rot="16200000">
              <a:off x="-799580" y="4619335"/>
              <a:ext cx="3078817"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Azure Stack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 integrated system </a:t>
              </a:r>
            </a:p>
          </p:txBody>
        </p:sp>
      </p:grpSp>
    </p:spTree>
    <p:extLst>
      <p:ext uri="{BB962C8B-B14F-4D97-AF65-F5344CB8AC3E}">
        <p14:creationId xmlns:p14="http://schemas.microsoft.com/office/powerpoint/2010/main" val="4130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2065322"/>
            <a:ext cx="11887200" cy="3247043"/>
          </a:xfrm>
        </p:spPr>
        <p:txBody>
          <a:bodyPr vert="horz" wrap="square" lIns="146304" tIns="91440" rIns="146304" bIns="91440" rtlCol="0" anchor="t">
            <a:spAutoFit/>
          </a:bodyPr>
          <a:lstStyle/>
          <a:p>
            <a:pPr marL="0" lvl="0" indent="0">
              <a:buNone/>
            </a:pPr>
            <a:r>
              <a:rPr lang="en-US" sz="2800">
                <a:solidFill>
                  <a:srgbClr val="0078D7"/>
                </a:solidFill>
              </a:rPr>
              <a:t>Top-of-rack switches</a:t>
            </a:r>
            <a:endParaRPr lang="en-US" sz="2800">
              <a:solidFill>
                <a:srgbClr val="0078D7"/>
              </a:solidFill>
              <a:latin typeface="+mn-lt"/>
            </a:endParaRPr>
          </a:p>
          <a:p>
            <a:r>
              <a:rPr lang="en-US" sz="1800">
                <a:solidFill>
                  <a:schemeClr val="tx1"/>
                </a:solidFill>
                <a:latin typeface="+mj-lt"/>
              </a:rPr>
              <a:t>2 switches per scale unit, configured for resiliency</a:t>
            </a:r>
          </a:p>
          <a:p>
            <a:r>
              <a:rPr lang="en-US" sz="1800">
                <a:solidFill>
                  <a:schemeClr val="tx1"/>
                </a:solidFill>
              </a:rPr>
              <a:t>1</a:t>
            </a:r>
            <a:r>
              <a:rPr lang="en-US" sz="1800">
                <a:solidFill>
                  <a:schemeClr val="tx1"/>
                </a:solidFill>
                <a:latin typeface="+mj-lt"/>
              </a:rPr>
              <a:t>0 </a:t>
            </a:r>
            <a:r>
              <a:rPr lang="en-US" sz="1800" err="1">
                <a:solidFill>
                  <a:schemeClr val="tx1"/>
                </a:solidFill>
                <a:latin typeface="+mj-lt"/>
              </a:rPr>
              <a:t>GbE</a:t>
            </a:r>
            <a:r>
              <a:rPr lang="en-US" sz="1800">
                <a:solidFill>
                  <a:schemeClr val="tx1"/>
                </a:solidFill>
                <a:latin typeface="+mj-lt"/>
              </a:rPr>
              <a:t> or better for server connectivity</a:t>
            </a:r>
          </a:p>
          <a:p>
            <a:r>
              <a:rPr lang="en-US" sz="1800">
                <a:solidFill>
                  <a:schemeClr val="tx1"/>
                </a:solidFill>
                <a:latin typeface="+mj-lt"/>
              </a:rPr>
              <a:t>Support for BGP, DCB, PFC, ETS, and Multi-Chassis Link Aggregation</a:t>
            </a:r>
          </a:p>
          <a:p>
            <a:pPr marL="342900" lvl="1" indent="0">
              <a:buNone/>
            </a:pPr>
            <a:endParaRPr lang="en-US" sz="1800">
              <a:solidFill>
                <a:schemeClr val="tx1"/>
              </a:solidFill>
              <a:latin typeface="+mj-lt"/>
            </a:endParaRPr>
          </a:p>
          <a:p>
            <a:pPr marL="0" lvl="0" indent="0">
              <a:buNone/>
            </a:pPr>
            <a:r>
              <a:rPr lang="en-US" sz="2800">
                <a:solidFill>
                  <a:srgbClr val="0078D7"/>
                </a:solidFill>
              </a:rPr>
              <a:t>BMC / management network switch</a:t>
            </a:r>
            <a:endParaRPr lang="en-US" sz="2800">
              <a:solidFill>
                <a:srgbClr val="0078D7"/>
              </a:solidFill>
              <a:latin typeface="+mn-lt"/>
            </a:endParaRPr>
          </a:p>
          <a:p>
            <a:r>
              <a:rPr lang="en-US" sz="1800">
                <a:solidFill>
                  <a:schemeClr val="tx1"/>
                </a:solidFill>
                <a:latin typeface="+mj-lt"/>
              </a:rPr>
              <a:t>1 </a:t>
            </a:r>
            <a:r>
              <a:rPr lang="en-US" sz="1800" err="1">
                <a:solidFill>
                  <a:schemeClr val="tx1"/>
                </a:solidFill>
                <a:latin typeface="+mj-lt"/>
              </a:rPr>
              <a:t>GbE</a:t>
            </a:r>
            <a:r>
              <a:rPr lang="en-US" sz="1800">
                <a:solidFill>
                  <a:schemeClr val="tx1"/>
                </a:solidFill>
                <a:latin typeface="+mj-lt"/>
              </a:rPr>
              <a:t> switch capable of L3 routing and simultaneous connectivity to the </a:t>
            </a:r>
            <a:r>
              <a:rPr lang="en-US" sz="1800" err="1">
                <a:solidFill>
                  <a:schemeClr val="tx1"/>
                </a:solidFill>
                <a:latin typeface="+mj-lt"/>
              </a:rPr>
              <a:t>ToRs</a:t>
            </a:r>
            <a:endParaRPr lang="en-US" sz="1800">
              <a:solidFill>
                <a:schemeClr val="tx1"/>
              </a:solidFill>
              <a:latin typeface="+mj-lt"/>
            </a:endParaRPr>
          </a:p>
          <a:p>
            <a:endParaRPr lang="en-US">
              <a:solidFill>
                <a:srgbClr val="0078D7"/>
              </a:solidFill>
            </a:endParaRPr>
          </a:p>
        </p:txBody>
      </p:sp>
      <p:sp>
        <p:nvSpPr>
          <p:cNvPr id="3" name="Title 2"/>
          <p:cNvSpPr>
            <a:spLocks noGrp="1"/>
          </p:cNvSpPr>
          <p:nvPr>
            <p:ph type="title"/>
          </p:nvPr>
        </p:nvSpPr>
        <p:spPr>
          <a:xfrm>
            <a:off x="274639" y="295274"/>
            <a:ext cx="11889564" cy="1554547"/>
          </a:xfrm>
        </p:spPr>
        <p:txBody>
          <a:bodyPr/>
          <a:lstStyle/>
          <a:p>
            <a:r>
              <a:rPr lang="en-US" dirty="0">
                <a:solidFill>
                  <a:schemeClr val="tx1"/>
                </a:solidFill>
              </a:rPr>
              <a:t>Azure Stack Hub hardware requirements:</a:t>
            </a:r>
            <a:br>
              <a:rPr lang="en-US" dirty="0">
                <a:solidFill>
                  <a:schemeClr val="tx1"/>
                </a:solidFill>
              </a:rPr>
            </a:br>
            <a:r>
              <a:rPr lang="en-US" dirty="0">
                <a:solidFill>
                  <a:schemeClr val="tx1"/>
                </a:solidFill>
              </a:rPr>
              <a:t>Network switches*</a:t>
            </a:r>
          </a:p>
        </p:txBody>
      </p:sp>
      <p:sp>
        <p:nvSpPr>
          <p:cNvPr id="4" name="TextBox 3">
            <a:extLst>
              <a:ext uri="{FF2B5EF4-FFF2-40B4-BE49-F238E27FC236}">
                <a16:creationId xmlns:a16="http://schemas.microsoft.com/office/drawing/2014/main" id="{C9707B87-EA17-4CC0-9C83-941E71F0B002}"/>
              </a:ext>
            </a:extLst>
          </p:cNvPr>
          <p:cNvSpPr txBox="1"/>
          <p:nvPr/>
        </p:nvSpPr>
        <p:spPr>
          <a:xfrm>
            <a:off x="189186" y="6500648"/>
            <a:ext cx="8786648" cy="544765"/>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*Single scale unit</a:t>
            </a:r>
          </a:p>
        </p:txBody>
      </p:sp>
    </p:spTree>
    <p:extLst>
      <p:ext uri="{BB962C8B-B14F-4D97-AF65-F5344CB8AC3E}">
        <p14:creationId xmlns:p14="http://schemas.microsoft.com/office/powerpoint/2010/main" val="9924914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59998" y="4387603"/>
            <a:ext cx="1195693"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use</a:t>
            </a:r>
          </a:p>
        </p:txBody>
      </p:sp>
      <p:sp>
        <p:nvSpPr>
          <p:cNvPr id="53" name="TextBox 52"/>
          <p:cNvSpPr txBox="1"/>
          <p:nvPr/>
        </p:nvSpPr>
        <p:spPr>
          <a:xfrm>
            <a:off x="7675387" y="1568285"/>
            <a:ext cx="1968441"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operate</a:t>
            </a:r>
          </a:p>
        </p:txBody>
      </p:sp>
      <p:sp>
        <p:nvSpPr>
          <p:cNvPr id="58" name="TextBox 57"/>
          <p:cNvSpPr txBox="1"/>
          <p:nvPr/>
        </p:nvSpPr>
        <p:spPr>
          <a:xfrm>
            <a:off x="2433429" y="1711306"/>
            <a:ext cx="1195693"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use</a:t>
            </a:r>
          </a:p>
        </p:txBody>
      </p:sp>
      <p:sp>
        <p:nvSpPr>
          <p:cNvPr id="62" name="TextBox 61"/>
          <p:cNvSpPr txBox="1"/>
          <p:nvPr/>
        </p:nvSpPr>
        <p:spPr>
          <a:xfrm>
            <a:off x="7874214" y="4253168"/>
            <a:ext cx="1968441"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operate</a:t>
            </a:r>
          </a:p>
        </p:txBody>
      </p:sp>
      <p:sp>
        <p:nvSpPr>
          <p:cNvPr id="3" name="Title 2"/>
          <p:cNvSpPr>
            <a:spLocks noGrp="1"/>
          </p:cNvSpPr>
          <p:nvPr>
            <p:ph type="title"/>
          </p:nvPr>
        </p:nvSpPr>
        <p:spPr>
          <a:xfrm>
            <a:off x="274639" y="295274"/>
            <a:ext cx="11889564" cy="917575"/>
          </a:xfrm>
        </p:spPr>
        <p:txBody>
          <a:bodyPr/>
          <a:lstStyle/>
          <a:p>
            <a:r>
              <a:rPr lang="en-US" dirty="0"/>
              <a:t>Cloud operating model </a:t>
            </a:r>
          </a:p>
        </p:txBody>
      </p:sp>
      <p:sp>
        <p:nvSpPr>
          <p:cNvPr id="43" name="TextBox 42"/>
          <p:cNvSpPr txBox="1"/>
          <p:nvPr/>
        </p:nvSpPr>
        <p:spPr>
          <a:xfrm>
            <a:off x="7997625" y="2564730"/>
            <a:ext cx="3199509" cy="634440"/>
          </a:xfrm>
          <a:prstGeom prst="rect">
            <a:avLst/>
          </a:prstGeom>
          <a:noFill/>
        </p:spPr>
        <p:txBody>
          <a:bodyPr wrap="squar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Microsoft engineers</a:t>
            </a:r>
          </a:p>
        </p:txBody>
      </p:sp>
      <p:cxnSp>
        <p:nvCxnSpPr>
          <p:cNvPr id="7" name="Straight Arrow Connector 6"/>
          <p:cNvCxnSpPr/>
          <p:nvPr/>
        </p:nvCxnSpPr>
        <p:spPr>
          <a:xfrm flipH="1">
            <a:off x="7675387" y="2122833"/>
            <a:ext cx="1295216"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65259" y="5322115"/>
            <a:ext cx="2590432" cy="627822"/>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Your customers </a:t>
            </a:r>
          </a:p>
        </p:txBody>
      </p:sp>
      <p:cxnSp>
        <p:nvCxnSpPr>
          <p:cNvPr id="9" name="Straight Arrow Connector 8"/>
          <p:cNvCxnSpPr/>
          <p:nvPr/>
        </p:nvCxnSpPr>
        <p:spPr>
          <a:xfrm>
            <a:off x="2360475" y="4943268"/>
            <a:ext cx="1142838"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038690" y="2645818"/>
            <a:ext cx="2893548" cy="627822"/>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Azure customers</a:t>
            </a:r>
          </a:p>
        </p:txBody>
      </p:sp>
      <p:cxnSp>
        <p:nvCxnSpPr>
          <p:cNvPr id="57" name="Straight Arrow Connector 56"/>
          <p:cNvCxnSpPr/>
          <p:nvPr/>
        </p:nvCxnSpPr>
        <p:spPr>
          <a:xfrm>
            <a:off x="2333906" y="2266971"/>
            <a:ext cx="1142838"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500768" y="5460481"/>
            <a:ext cx="6402454" cy="1280308"/>
          </a:xfrm>
          <a:prstGeom prst="rect">
            <a:avLst/>
          </a:prstGeom>
          <a:noFill/>
        </p:spPr>
        <p:txBody>
          <a:bodyPr wrap="squar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Your engineers</a:t>
            </a:r>
          </a:p>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 Architect – </a:t>
            </a:r>
            <a:r>
              <a:rPr kumimoji="0" lang="en-US" sz="18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Design</a:t>
            </a:r>
          </a:p>
          <a:p>
            <a:pPr lvl="0" algn="ctr" defTabSz="914224">
              <a:lnSpc>
                <a:spcPct val="90000"/>
              </a:lnSpc>
              <a:spcAft>
                <a:spcPts val="600"/>
              </a:spcAf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 Operator </a:t>
            </a:r>
            <a:r>
              <a:rPr lang="en-US" kern="0" dirty="0">
                <a:gradFill>
                  <a:gsLst>
                    <a:gs pos="2917">
                      <a:srgbClr val="505050"/>
                    </a:gs>
                    <a:gs pos="30000">
                      <a:srgbClr val="505050"/>
                    </a:gs>
                  </a:gsLst>
                  <a:lin ang="5400000" scaled="0"/>
                </a:gradFill>
                <a:latin typeface="Segoe UI Light"/>
              </a:rPr>
              <a:t>– </a:t>
            </a:r>
            <a:r>
              <a:rPr kumimoji="0" lang="en-US" sz="18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Operate Azure Stack Hub</a:t>
            </a:r>
          </a:p>
        </p:txBody>
      </p:sp>
      <p:cxnSp>
        <p:nvCxnSpPr>
          <p:cNvPr id="61" name="Straight Arrow Connector 60"/>
          <p:cNvCxnSpPr/>
          <p:nvPr/>
        </p:nvCxnSpPr>
        <p:spPr>
          <a:xfrm flipH="1">
            <a:off x="7874214" y="4807717"/>
            <a:ext cx="1295216"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74200" y="4540730"/>
            <a:ext cx="2823079"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Light"/>
                <a:ea typeface="+mn-ea"/>
                <a:cs typeface="+mn-cs"/>
              </a:rPr>
              <a:t>Azure Stack Hub instance</a:t>
            </a: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311" y="4318367"/>
            <a:ext cx="1060569" cy="1066799"/>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03067" y="4318367"/>
            <a:ext cx="1056133" cy="1066800"/>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03067" y="1497074"/>
            <a:ext cx="1056133" cy="1066800"/>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3311" y="1497074"/>
            <a:ext cx="1060569" cy="1066799"/>
          </a:xfrm>
          <a:prstGeom prst="rect">
            <a:avLst/>
          </a:prstGeom>
        </p:spPr>
      </p:pic>
      <p:grpSp>
        <p:nvGrpSpPr>
          <p:cNvPr id="4" name="Group 3">
            <a:extLst>
              <a:ext uri="{FF2B5EF4-FFF2-40B4-BE49-F238E27FC236}">
                <a16:creationId xmlns:a16="http://schemas.microsoft.com/office/drawing/2014/main" id="{FCB5EEB6-0FF1-4926-80E0-7C262FEBCDD5}"/>
              </a:ext>
            </a:extLst>
          </p:cNvPr>
          <p:cNvGrpSpPr/>
          <p:nvPr/>
        </p:nvGrpSpPr>
        <p:grpSpPr>
          <a:xfrm>
            <a:off x="4220486" y="1307892"/>
            <a:ext cx="3086375" cy="1712887"/>
            <a:chOff x="4220486" y="1307892"/>
            <a:chExt cx="3086375" cy="1712887"/>
          </a:xfrm>
        </p:grpSpPr>
        <p:sp>
          <p:nvSpPr>
            <p:cNvPr id="24" name="Freeform 154">
              <a:extLst>
                <a:ext uri="{FF2B5EF4-FFF2-40B4-BE49-F238E27FC236}">
                  <a16:creationId xmlns:a16="http://schemas.microsoft.com/office/drawing/2014/main" id="{8C0AAC0C-BFDD-4768-8284-AC3DDED39C60}"/>
                </a:ext>
              </a:extLst>
            </p:cNvPr>
            <p:cNvSpPr>
              <a:spLocks noChangeAspect="1"/>
            </p:cNvSpPr>
            <p:nvPr/>
          </p:nvSpPr>
          <p:spPr bwMode="auto">
            <a:xfrm>
              <a:off x="4220486" y="1307892"/>
              <a:ext cx="3086375" cy="171288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7"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2" name="Title">
              <a:extLst>
                <a:ext uri="{FF2B5EF4-FFF2-40B4-BE49-F238E27FC236}">
                  <a16:creationId xmlns:a16="http://schemas.microsoft.com/office/drawing/2014/main" id="{CBCED70D-D33B-4118-A984-703FDE230D0E}"/>
                </a:ext>
              </a:extLst>
            </p:cNvPr>
            <p:cNvSpPr txBox="1">
              <a:spLocks/>
            </p:cNvSpPr>
            <p:nvPr/>
          </p:nvSpPr>
          <p:spPr>
            <a:xfrm>
              <a:off x="4791904" y="2093314"/>
              <a:ext cx="2005333" cy="419228"/>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32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grpSp>
        <p:nvGrpSpPr>
          <p:cNvPr id="2" name="Group 4">
            <a:extLst>
              <a:ext uri="{FF2B5EF4-FFF2-40B4-BE49-F238E27FC236}">
                <a16:creationId xmlns:a16="http://schemas.microsoft.com/office/drawing/2014/main" id="{5F3C9DE7-B86D-47B8-9808-8939BAFC88D5}"/>
              </a:ext>
            </a:extLst>
          </p:cNvPr>
          <p:cNvGrpSpPr>
            <a:grpSpLocks noChangeAspect="1"/>
          </p:cNvGrpSpPr>
          <p:nvPr/>
        </p:nvGrpSpPr>
        <p:grpSpPr bwMode="auto">
          <a:xfrm>
            <a:off x="1266603" y="3926403"/>
            <a:ext cx="6388101" cy="1936751"/>
            <a:chOff x="691" y="4094"/>
            <a:chExt cx="4024" cy="1220"/>
          </a:xfrm>
        </p:grpSpPr>
        <p:sp>
          <p:nvSpPr>
            <p:cNvPr id="8" name="AutoShape 3">
              <a:extLst>
                <a:ext uri="{FF2B5EF4-FFF2-40B4-BE49-F238E27FC236}">
                  <a16:creationId xmlns:a16="http://schemas.microsoft.com/office/drawing/2014/main" id="{FF301602-3C1D-4FC8-A6D1-AC5FFA1D4C79}"/>
                </a:ext>
              </a:extLst>
            </p:cNvPr>
            <p:cNvSpPr>
              <a:spLocks noChangeAspect="1" noChangeArrowheads="1" noTextEdit="1"/>
            </p:cNvSpPr>
            <p:nvPr/>
          </p:nvSpPr>
          <p:spPr bwMode="auto">
            <a:xfrm>
              <a:off x="691" y="4094"/>
              <a:ext cx="2176"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02FB3F3-8295-4FD0-984A-E8DEA31FB92C}"/>
                </a:ext>
              </a:extLst>
            </p:cNvPr>
            <p:cNvSpPr>
              <a:spLocks/>
            </p:cNvSpPr>
            <p:nvPr/>
          </p:nvSpPr>
          <p:spPr bwMode="auto">
            <a:xfrm>
              <a:off x="2546" y="4145"/>
              <a:ext cx="2169" cy="1169"/>
            </a:xfrm>
            <a:custGeom>
              <a:avLst/>
              <a:gdLst>
                <a:gd name="T0" fmla="*/ 1872 w 2169"/>
                <a:gd name="T1" fmla="*/ 318 h 1169"/>
                <a:gd name="T2" fmla="*/ 1652 w 2169"/>
                <a:gd name="T3" fmla="*/ 147 h 1169"/>
                <a:gd name="T4" fmla="*/ 1561 w 2169"/>
                <a:gd name="T5" fmla="*/ 164 h 1169"/>
                <a:gd name="T6" fmla="*/ 1187 w 2169"/>
                <a:gd name="T7" fmla="*/ 5 h 1169"/>
                <a:gd name="T8" fmla="*/ 529 w 2169"/>
                <a:gd name="T9" fmla="*/ 332 h 1169"/>
                <a:gd name="T10" fmla="*/ 371 w 2169"/>
                <a:gd name="T11" fmla="*/ 438 h 1169"/>
                <a:gd name="T12" fmla="*/ 335 w 2169"/>
                <a:gd name="T13" fmla="*/ 436 h 1169"/>
                <a:gd name="T14" fmla="*/ 10 w 2169"/>
                <a:gd name="T15" fmla="*/ 710 h 1169"/>
                <a:gd name="T16" fmla="*/ 335 w 2169"/>
                <a:gd name="T17" fmla="*/ 984 h 1169"/>
                <a:gd name="T18" fmla="*/ 409 w 2169"/>
                <a:gd name="T19" fmla="*/ 977 h 1169"/>
                <a:gd name="T20" fmla="*/ 547 w 2169"/>
                <a:gd name="T21" fmla="*/ 1013 h 1169"/>
                <a:gd name="T22" fmla="*/ 678 w 2169"/>
                <a:gd name="T23" fmla="*/ 981 h 1169"/>
                <a:gd name="T24" fmla="*/ 1052 w 2169"/>
                <a:gd name="T25" fmla="*/ 1160 h 1169"/>
                <a:gd name="T26" fmla="*/ 1388 w 2169"/>
                <a:gd name="T27" fmla="*/ 1063 h 1169"/>
                <a:gd name="T28" fmla="*/ 1399 w 2169"/>
                <a:gd name="T29" fmla="*/ 1062 h 1169"/>
                <a:gd name="T30" fmla="*/ 1703 w 2169"/>
                <a:gd name="T31" fmla="*/ 915 h 1169"/>
                <a:gd name="T32" fmla="*/ 1718 w 2169"/>
                <a:gd name="T33" fmla="*/ 916 h 1169"/>
                <a:gd name="T34" fmla="*/ 2169 w 2169"/>
                <a:gd name="T35" fmla="*/ 607 h 1169"/>
                <a:gd name="T36" fmla="*/ 1872 w 2169"/>
                <a:gd name="T37" fmla="*/ 31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9" h="1169">
                  <a:moveTo>
                    <a:pt x="1872" y="318"/>
                  </a:moveTo>
                  <a:cubicBezTo>
                    <a:pt x="1860" y="222"/>
                    <a:pt x="1767" y="147"/>
                    <a:pt x="1652" y="147"/>
                  </a:cubicBezTo>
                  <a:cubicBezTo>
                    <a:pt x="1620" y="147"/>
                    <a:pt x="1589" y="153"/>
                    <a:pt x="1561" y="164"/>
                  </a:cubicBezTo>
                  <a:cubicBezTo>
                    <a:pt x="1507" y="69"/>
                    <a:pt x="1396" y="0"/>
                    <a:pt x="1187" y="5"/>
                  </a:cubicBezTo>
                  <a:cubicBezTo>
                    <a:pt x="915" y="12"/>
                    <a:pt x="593" y="128"/>
                    <a:pt x="529" y="332"/>
                  </a:cubicBezTo>
                  <a:cubicBezTo>
                    <a:pt x="451" y="346"/>
                    <a:pt x="401" y="385"/>
                    <a:pt x="371" y="438"/>
                  </a:cubicBezTo>
                  <a:cubicBezTo>
                    <a:pt x="359" y="437"/>
                    <a:pt x="347" y="436"/>
                    <a:pt x="335" y="436"/>
                  </a:cubicBezTo>
                  <a:cubicBezTo>
                    <a:pt x="156" y="436"/>
                    <a:pt x="18" y="559"/>
                    <a:pt x="10" y="710"/>
                  </a:cubicBezTo>
                  <a:cubicBezTo>
                    <a:pt x="0" y="906"/>
                    <a:pt x="156" y="984"/>
                    <a:pt x="335" y="984"/>
                  </a:cubicBezTo>
                  <a:cubicBezTo>
                    <a:pt x="360" y="984"/>
                    <a:pt x="385" y="981"/>
                    <a:pt x="409" y="977"/>
                  </a:cubicBezTo>
                  <a:cubicBezTo>
                    <a:pt x="446" y="999"/>
                    <a:pt x="495" y="1013"/>
                    <a:pt x="547" y="1013"/>
                  </a:cubicBezTo>
                  <a:cubicBezTo>
                    <a:pt x="597" y="1013"/>
                    <a:pt x="642" y="1001"/>
                    <a:pt x="678" y="981"/>
                  </a:cubicBezTo>
                  <a:cubicBezTo>
                    <a:pt x="747" y="1092"/>
                    <a:pt x="888" y="1169"/>
                    <a:pt x="1052" y="1160"/>
                  </a:cubicBezTo>
                  <a:cubicBezTo>
                    <a:pt x="1224" y="1151"/>
                    <a:pt x="1327" y="1116"/>
                    <a:pt x="1388" y="1063"/>
                  </a:cubicBezTo>
                  <a:cubicBezTo>
                    <a:pt x="1391" y="1063"/>
                    <a:pt x="1395" y="1063"/>
                    <a:pt x="1399" y="1062"/>
                  </a:cubicBezTo>
                  <a:cubicBezTo>
                    <a:pt x="1591" y="1039"/>
                    <a:pt x="1676" y="992"/>
                    <a:pt x="1703" y="915"/>
                  </a:cubicBezTo>
                  <a:cubicBezTo>
                    <a:pt x="1708" y="915"/>
                    <a:pt x="1713" y="916"/>
                    <a:pt x="1718" y="916"/>
                  </a:cubicBezTo>
                  <a:cubicBezTo>
                    <a:pt x="1967" y="916"/>
                    <a:pt x="2169" y="847"/>
                    <a:pt x="2169" y="607"/>
                  </a:cubicBezTo>
                  <a:cubicBezTo>
                    <a:pt x="2169" y="474"/>
                    <a:pt x="2045" y="361"/>
                    <a:pt x="1872" y="318"/>
                  </a:cubicBezTo>
                </a:path>
              </a:pathLst>
            </a:custGeom>
            <a:noFill/>
            <a:ln w="7938"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6701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58" grpId="0"/>
      <p:bldP spid="62" grpId="0"/>
      <p:bldP spid="43" grpId="0"/>
      <p:bldP spid="5" grpId="0"/>
      <p:bldP spid="56" grpId="0"/>
      <p:bldP spid="60"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software – What runs where?</a:t>
            </a:r>
          </a:p>
        </p:txBody>
      </p:sp>
      <p:sp>
        <p:nvSpPr>
          <p:cNvPr id="3" name="Text Placeholder 2"/>
          <p:cNvSpPr>
            <a:spLocks noGrp="1"/>
          </p:cNvSpPr>
          <p:nvPr>
            <p:ph type="body" sz="quarter" idx="10"/>
          </p:nvPr>
        </p:nvSpPr>
        <p:spPr>
          <a:xfrm>
            <a:off x="274638" y="1350636"/>
            <a:ext cx="11887200" cy="4601260"/>
          </a:xfrm>
        </p:spPr>
        <p:txBody>
          <a:bodyPr/>
          <a:lstStyle/>
          <a:p>
            <a:r>
              <a:rPr lang="en-US" sz="2800" dirty="0">
                <a:solidFill>
                  <a:srgbClr val="0078D7"/>
                </a:solidFill>
              </a:rPr>
              <a:t>Appliance-like architecture and deployment</a:t>
            </a:r>
          </a:p>
          <a:p>
            <a:endParaRPr lang="en-US" sz="2800" dirty="0">
              <a:solidFill>
                <a:srgbClr val="0078D7"/>
              </a:solidFill>
            </a:endParaRPr>
          </a:p>
          <a:p>
            <a:r>
              <a:rPr lang="en-US" sz="2800" dirty="0">
                <a:solidFill>
                  <a:srgbClr val="0078D7"/>
                </a:solidFill>
              </a:rPr>
              <a:t>Servers: Windows Server 2016/2019</a:t>
            </a:r>
          </a:p>
          <a:p>
            <a:r>
              <a:rPr lang="en-US" sz="1800" dirty="0">
                <a:solidFill>
                  <a:schemeClr val="tx1"/>
                </a:solidFill>
              </a:rPr>
              <a:t>Compute / Storage / Network</a:t>
            </a:r>
          </a:p>
          <a:p>
            <a:endParaRPr lang="en-US" sz="1800" dirty="0">
              <a:solidFill>
                <a:schemeClr val="tx1"/>
              </a:solidFill>
            </a:endParaRPr>
          </a:p>
          <a:p>
            <a:r>
              <a:rPr lang="en-US" sz="2800" dirty="0">
                <a:solidFill>
                  <a:srgbClr val="0078D7"/>
                </a:solidFill>
              </a:rPr>
              <a:t>All infrastructure roles are hosted in VMs</a:t>
            </a:r>
          </a:p>
          <a:p>
            <a:r>
              <a:rPr lang="en-US" sz="1800" dirty="0">
                <a:solidFill>
                  <a:schemeClr val="tx1"/>
                </a:solidFill>
              </a:rPr>
              <a:t>Resiliency, scalability, change in features</a:t>
            </a:r>
          </a:p>
          <a:p>
            <a:r>
              <a:rPr lang="en-US" sz="1800" dirty="0">
                <a:solidFill>
                  <a:schemeClr val="tx1"/>
                </a:solidFill>
              </a:rPr>
              <a:t>VMs get re-deployed during patch and update (replace instead of patch)</a:t>
            </a:r>
          </a:p>
          <a:p>
            <a:r>
              <a:rPr lang="en-US" sz="1800" dirty="0">
                <a:solidFill>
                  <a:schemeClr val="tx1"/>
                </a:solidFill>
              </a:rPr>
              <a:t>These VMs run Windows Server 2016/2019</a:t>
            </a:r>
          </a:p>
          <a:p>
            <a:endParaRPr lang="en-US" sz="1800" dirty="0">
              <a:solidFill>
                <a:schemeClr val="tx1"/>
              </a:solidFill>
            </a:endParaRPr>
          </a:p>
          <a:p>
            <a:r>
              <a:rPr lang="en-US" sz="2800" dirty="0">
                <a:solidFill>
                  <a:srgbClr val="0078D7"/>
                </a:solidFill>
              </a:rPr>
              <a:t>Azure Stack Hub customer and cloud administrator</a:t>
            </a:r>
          </a:p>
          <a:p>
            <a:r>
              <a:rPr lang="en-US" sz="1800" dirty="0">
                <a:solidFill>
                  <a:schemeClr val="tx1"/>
                </a:solidFill>
              </a:rPr>
              <a:t>Tenant and Admin Portal</a:t>
            </a:r>
            <a:endParaRPr lang="en-US" sz="2800" dirty="0">
              <a:solidFill>
                <a:schemeClr val="tx1"/>
              </a:solidFill>
            </a:endParaRPr>
          </a:p>
        </p:txBody>
      </p:sp>
    </p:spTree>
    <p:extLst>
      <p:ext uri="{BB962C8B-B14F-4D97-AF65-F5344CB8AC3E}">
        <p14:creationId xmlns:p14="http://schemas.microsoft.com/office/powerpoint/2010/main" val="33494587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I’m an admin, what’s my focus?</a:t>
            </a:r>
          </a:p>
        </p:txBody>
      </p:sp>
      <p:sp>
        <p:nvSpPr>
          <p:cNvPr id="3" name="Text Placeholder 2"/>
          <p:cNvSpPr>
            <a:spLocks noGrp="1"/>
          </p:cNvSpPr>
          <p:nvPr>
            <p:ph type="body" sz="quarter" idx="10"/>
          </p:nvPr>
        </p:nvSpPr>
        <p:spPr>
          <a:xfrm>
            <a:off x="808039" y="5963888"/>
            <a:ext cx="10820398" cy="932563"/>
          </a:xfrm>
        </p:spPr>
        <p:txBody>
          <a:bodyPr/>
          <a:lstStyle/>
          <a:p>
            <a:pPr algn="ctr"/>
            <a:r>
              <a:rPr lang="en-US" sz="2700" b="1" dirty="0">
                <a:solidFill>
                  <a:schemeClr val="accent3"/>
                </a:solidFill>
              </a:rPr>
              <a:t>Management of Azure Stack Hub is performed within the portal and cannot be managed like traditional virtualization platform solutions</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759" t="1932"/>
          <a:stretch/>
        </p:blipFill>
        <p:spPr>
          <a:xfrm>
            <a:off x="705420" y="1555693"/>
            <a:ext cx="3986413" cy="3620769"/>
          </a:xfrm>
          <a:prstGeom prst="rect">
            <a:avLst/>
          </a:prstGeom>
        </p:spPr>
      </p:pic>
      <p:sp>
        <p:nvSpPr>
          <p:cNvPr id="7" name="&quot;Not Allowed&quot; Symbol 6"/>
          <p:cNvSpPr/>
          <p:nvPr/>
        </p:nvSpPr>
        <p:spPr bwMode="auto">
          <a:xfrm>
            <a:off x="-3940957" y="1467997"/>
            <a:ext cx="3709951" cy="3708465"/>
          </a:xfrm>
          <a:prstGeom prst="noSmoking">
            <a:avLst/>
          </a:prstGeom>
          <a:solidFill>
            <a:schemeClr val="accent6">
              <a:alpha val="58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503237" y="5385509"/>
            <a:ext cx="4333875" cy="276999"/>
          </a:xfrm>
          <a:prstGeom prst="rect">
            <a:avLst/>
          </a:prstGeom>
        </p:spPr>
        <p:txBody>
          <a:bodyPr wrap="square">
            <a:spAutoFit/>
          </a:bodyPr>
          <a:lstStyle/>
          <a:p>
            <a:pPr algn="ctr"/>
            <a:r>
              <a:rPr lang="en-US" sz="1200" dirty="0"/>
              <a:t>Traditional Virtualization Management</a:t>
            </a:r>
          </a:p>
        </p:txBody>
      </p:sp>
      <p:grpSp>
        <p:nvGrpSpPr>
          <p:cNvPr id="5" name="Group 4">
            <a:extLst>
              <a:ext uri="{FF2B5EF4-FFF2-40B4-BE49-F238E27FC236}">
                <a16:creationId xmlns:a16="http://schemas.microsoft.com/office/drawing/2014/main" id="{0F76B471-3715-42BD-90E5-3D1794D310F8}"/>
              </a:ext>
            </a:extLst>
          </p:cNvPr>
          <p:cNvGrpSpPr/>
          <p:nvPr/>
        </p:nvGrpSpPr>
        <p:grpSpPr>
          <a:xfrm>
            <a:off x="5913437" y="1555693"/>
            <a:ext cx="5715000" cy="4130231"/>
            <a:chOff x="5913437" y="1555693"/>
            <a:chExt cx="5715000" cy="4130231"/>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5843" y="1555693"/>
              <a:ext cx="5330187" cy="3655611"/>
            </a:xfrm>
            <a:prstGeom prst="rect">
              <a:avLst/>
            </a:prstGeom>
          </p:spPr>
        </p:pic>
        <p:sp>
          <p:nvSpPr>
            <p:cNvPr id="10" name="Rectangle 9"/>
            <p:cNvSpPr/>
            <p:nvPr/>
          </p:nvSpPr>
          <p:spPr>
            <a:xfrm>
              <a:off x="5913437" y="5408925"/>
              <a:ext cx="5715000" cy="276999"/>
            </a:xfrm>
            <a:prstGeom prst="rect">
              <a:avLst/>
            </a:prstGeom>
          </p:spPr>
          <p:txBody>
            <a:bodyPr wrap="square">
              <a:spAutoFit/>
            </a:bodyPr>
            <a:lstStyle/>
            <a:p>
              <a:pPr algn="ctr"/>
              <a:r>
                <a:rPr lang="en-US" sz="1200" dirty="0"/>
                <a:t>Cloud-based Management</a:t>
              </a:r>
            </a:p>
          </p:txBody>
        </p:sp>
      </p:grpSp>
      <p:sp>
        <p:nvSpPr>
          <p:cNvPr id="13" name="Rectangle 12"/>
          <p:cNvSpPr/>
          <p:nvPr/>
        </p:nvSpPr>
        <p:spPr>
          <a:xfrm>
            <a:off x="5913437" y="4808036"/>
            <a:ext cx="5715000" cy="338554"/>
          </a:xfrm>
          <a:prstGeom prst="rect">
            <a:avLst/>
          </a:prstGeom>
        </p:spPr>
        <p:txBody>
          <a:bodyPr wrap="square">
            <a:spAutoFit/>
          </a:bodyPr>
          <a:lstStyle/>
          <a:p>
            <a:pPr algn="ctr"/>
            <a:r>
              <a:rPr lang="en-US" sz="1600">
                <a:solidFill>
                  <a:schemeClr val="bg1"/>
                </a:solidFill>
              </a:rPr>
              <a:t>https://adminportal.local.azurestack.external</a:t>
            </a:r>
          </a:p>
        </p:txBody>
      </p:sp>
    </p:spTree>
    <p:extLst>
      <p:ext uri="{BB962C8B-B14F-4D97-AF65-F5344CB8AC3E}">
        <p14:creationId xmlns:p14="http://schemas.microsoft.com/office/powerpoint/2010/main" val="106251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05923E-7 -4.04448E-6 L 0.39852 -0.0093 " pathEditMode="relative" rAng="0" ptsTypes="AA">
                                      <p:cBhvr>
                                        <p:cTn id="6" dur="2000" fill="hold"/>
                                        <p:tgtEl>
                                          <p:spTgt spid="7"/>
                                        </p:tgtEl>
                                        <p:attrNameLst>
                                          <p:attrName>ppt_x</p:attrName>
                                          <p:attrName>ppt_y</p:attrName>
                                        </p:attrNameLst>
                                      </p:cBhvr>
                                      <p:rCtr x="19926" y="-477"/>
                                    </p:animMotion>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9A51-E07E-4E20-AAB9-083F73F1567A}"/>
              </a:ext>
            </a:extLst>
          </p:cNvPr>
          <p:cNvSpPr>
            <a:spLocks noGrp="1"/>
          </p:cNvSpPr>
          <p:nvPr>
            <p:ph type="title"/>
          </p:nvPr>
        </p:nvSpPr>
        <p:spPr/>
        <p:txBody>
          <a:bodyPr/>
          <a:lstStyle/>
          <a:p>
            <a:r>
              <a:rPr lang="en-US"/>
              <a:t>Azure Stack Hub</a:t>
            </a:r>
          </a:p>
        </p:txBody>
      </p:sp>
      <p:sp>
        <p:nvSpPr>
          <p:cNvPr id="3" name="Arrow: Pentagon 2">
            <a:extLst>
              <a:ext uri="{FF2B5EF4-FFF2-40B4-BE49-F238E27FC236}">
                <a16:creationId xmlns:a16="http://schemas.microsoft.com/office/drawing/2014/main" id="{236EEEA0-C744-4F49-B09E-5E3366E8E38B}"/>
              </a:ext>
            </a:extLst>
          </p:cNvPr>
          <p:cNvSpPr/>
          <p:nvPr/>
        </p:nvSpPr>
        <p:spPr bwMode="auto">
          <a:xfrm>
            <a:off x="5447792" y="1457481"/>
            <a:ext cx="6986920" cy="4935946"/>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 name="Text Placeholder 6">
            <a:extLst>
              <a:ext uri="{FF2B5EF4-FFF2-40B4-BE49-F238E27FC236}">
                <a16:creationId xmlns:a16="http://schemas.microsoft.com/office/drawing/2014/main" id="{E6A6018A-BB9C-4028-8590-94610995C042}"/>
              </a:ext>
            </a:extLst>
          </p:cNvPr>
          <p:cNvSpPr txBox="1">
            <a:spLocks/>
          </p:cNvSpPr>
          <p:nvPr/>
        </p:nvSpPr>
        <p:spPr>
          <a:xfrm>
            <a:off x="7634224" y="3811273"/>
            <a:ext cx="3563673" cy="28813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Aft>
                <a:spcPts val="612"/>
              </a:spcAft>
              <a:buNone/>
              <a:defRPr/>
            </a:pPr>
            <a:r>
              <a:rPr lang="en-US" sz="1836">
                <a:gradFill>
                  <a:gsLst>
                    <a:gs pos="23466">
                      <a:srgbClr val="1A1A1A"/>
                    </a:gs>
                    <a:gs pos="56000">
                      <a:srgbClr val="1A1A1A"/>
                    </a:gs>
                  </a:gsLst>
                  <a:lin ang="5400000" scaled="0"/>
                </a:gradFill>
                <a:latin typeface="Segoe UI"/>
              </a:rPr>
              <a:t>Regulatory &amp; data sovereignty </a:t>
            </a:r>
          </a:p>
        </p:txBody>
      </p:sp>
      <p:sp>
        <p:nvSpPr>
          <p:cNvPr id="19" name="Rectangle 18">
            <a:extLst>
              <a:ext uri="{FF2B5EF4-FFF2-40B4-BE49-F238E27FC236}">
                <a16:creationId xmlns:a16="http://schemas.microsoft.com/office/drawing/2014/main" id="{B1FE429C-CEEF-4451-9FA0-932057AC5F1F}"/>
              </a:ext>
            </a:extLst>
          </p:cNvPr>
          <p:cNvSpPr/>
          <p:nvPr/>
        </p:nvSpPr>
        <p:spPr>
          <a:xfrm>
            <a:off x="7582715" y="5189470"/>
            <a:ext cx="3265522" cy="382254"/>
          </a:xfrm>
          <a:prstGeom prst="rect">
            <a:avLst/>
          </a:prstGeom>
        </p:spPr>
        <p:txBody>
          <a:bodyPr wrap="square">
            <a:spAutoFit/>
          </a:bodyPr>
          <a:lstStyle/>
          <a:p>
            <a:pPr defTabSz="950938">
              <a:spcBef>
                <a:spcPct val="20000"/>
              </a:spcBef>
              <a:spcAft>
                <a:spcPts val="612"/>
              </a:spcAft>
              <a:buSzPct val="90000"/>
              <a:defRPr/>
            </a:pPr>
            <a:r>
              <a:rPr lang="en-US" sz="1836">
                <a:gradFill>
                  <a:gsLst>
                    <a:gs pos="23466">
                      <a:srgbClr val="1A1A1A"/>
                    </a:gs>
                    <a:gs pos="56000">
                      <a:srgbClr val="1A1A1A"/>
                    </a:gs>
                  </a:gsLst>
                  <a:lin ang="5400000" scaled="0"/>
                </a:gradFill>
                <a:latin typeface="Segoe UI"/>
              </a:rPr>
              <a:t>Application modernization</a:t>
            </a:r>
          </a:p>
        </p:txBody>
      </p:sp>
      <p:sp>
        <p:nvSpPr>
          <p:cNvPr id="35" name="Text Placeholder 5">
            <a:extLst>
              <a:ext uri="{FF2B5EF4-FFF2-40B4-BE49-F238E27FC236}">
                <a16:creationId xmlns:a16="http://schemas.microsoft.com/office/drawing/2014/main" id="{7E42C4CE-087E-45F3-974A-D4D1F01369E9}"/>
              </a:ext>
            </a:extLst>
          </p:cNvPr>
          <p:cNvSpPr txBox="1">
            <a:spLocks/>
          </p:cNvSpPr>
          <p:nvPr/>
        </p:nvSpPr>
        <p:spPr>
          <a:xfrm>
            <a:off x="7674935" y="2263676"/>
            <a:ext cx="3418879" cy="5762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Aft>
                <a:spcPts val="612"/>
              </a:spcAft>
              <a:buNone/>
              <a:defRPr/>
            </a:pPr>
            <a:r>
              <a:rPr lang="en-US" sz="1836">
                <a:gradFill>
                  <a:gsLst>
                    <a:gs pos="1250">
                      <a:srgbClr val="1A1A1A"/>
                    </a:gs>
                    <a:gs pos="100000">
                      <a:srgbClr val="1A1A1A"/>
                    </a:gs>
                  </a:gsLst>
                  <a:lin ang="5400000" scaled="0"/>
                </a:gradFill>
                <a:latin typeface="Segoe UI"/>
                <a:cs typeface="Segoe UI"/>
              </a:rPr>
              <a:t>Azure connected or disconnected cloud</a:t>
            </a:r>
            <a:endParaRPr lang="en-US" sz="2856">
              <a:gradFill>
                <a:gsLst>
                  <a:gs pos="1250">
                    <a:srgbClr val="1A1A1A"/>
                  </a:gs>
                  <a:gs pos="100000">
                    <a:srgbClr val="1A1A1A"/>
                  </a:gs>
                </a:gsLst>
                <a:lin ang="5400000" scaled="0"/>
              </a:gradFill>
            </a:endParaRPr>
          </a:p>
        </p:txBody>
      </p:sp>
      <p:sp>
        <p:nvSpPr>
          <p:cNvPr id="41" name="Arrow: Pentagon 40">
            <a:extLst>
              <a:ext uri="{FF2B5EF4-FFF2-40B4-BE49-F238E27FC236}">
                <a16:creationId xmlns:a16="http://schemas.microsoft.com/office/drawing/2014/main" id="{EDD9E440-D9A5-4EAA-B95F-43ECF06A1685}"/>
              </a:ext>
            </a:extLst>
          </p:cNvPr>
          <p:cNvSpPr/>
          <p:nvPr/>
        </p:nvSpPr>
        <p:spPr bwMode="auto">
          <a:xfrm>
            <a:off x="1763" y="1457481"/>
            <a:ext cx="6216474" cy="4935946"/>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41">
            <a:extLst>
              <a:ext uri="{FF2B5EF4-FFF2-40B4-BE49-F238E27FC236}">
                <a16:creationId xmlns:a16="http://schemas.microsoft.com/office/drawing/2014/main" id="{2053C847-BF23-4D02-9519-5099378C3DF8}"/>
              </a:ext>
            </a:extLst>
          </p:cNvPr>
          <p:cNvSpPr/>
          <p:nvPr/>
        </p:nvSpPr>
        <p:spPr>
          <a:xfrm>
            <a:off x="1173295" y="5303138"/>
            <a:ext cx="4371255" cy="909013"/>
          </a:xfrm>
          <a:prstGeom prst="rect">
            <a:avLst/>
          </a:prstGeom>
        </p:spPr>
        <p:txBody>
          <a:bodyPr wrap="square" anchor="ctr" anchorCtr="0">
            <a:spAutoFit/>
          </a:bodyPr>
          <a:lstStyle/>
          <a:p>
            <a:pPr defTabSz="950938">
              <a:spcBef>
                <a:spcPct val="20000"/>
              </a:spcBef>
              <a:spcAft>
                <a:spcPts val="612"/>
              </a:spcAft>
              <a:buSzPct val="90000"/>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Purpose-built integrated system</a:t>
            </a:r>
          </a:p>
          <a:p>
            <a:pPr defTabSz="950938">
              <a:spcAft>
                <a:spcPts val="612"/>
              </a:spcAft>
              <a:buSzPct val="90000"/>
              <a:defRPr/>
            </a:pPr>
            <a:r>
              <a:rPr lang="en-US" sz="1428">
                <a:gradFill>
                  <a:gsLst>
                    <a:gs pos="23466">
                      <a:srgbClr val="1A1A1A"/>
                    </a:gs>
                    <a:gs pos="56000">
                      <a:srgbClr val="1A1A1A"/>
                    </a:gs>
                  </a:gsLst>
                  <a:lin ang="5400000" scaled="0"/>
                </a:gradFill>
                <a:latin typeface="Segoe UI"/>
              </a:rPr>
              <a:t>Cloud inspired infrastructure via integrated systems from major H/W partners</a:t>
            </a:r>
          </a:p>
        </p:txBody>
      </p:sp>
      <p:sp>
        <p:nvSpPr>
          <p:cNvPr id="43" name="Text Placeholder 5">
            <a:extLst>
              <a:ext uri="{FF2B5EF4-FFF2-40B4-BE49-F238E27FC236}">
                <a16:creationId xmlns:a16="http://schemas.microsoft.com/office/drawing/2014/main" id="{7BAAD2C4-08FB-40F4-BC7B-B2C54E11DAD2}"/>
              </a:ext>
            </a:extLst>
          </p:cNvPr>
          <p:cNvSpPr txBox="1">
            <a:spLocks/>
          </p:cNvSpPr>
          <p:nvPr/>
        </p:nvSpPr>
        <p:spPr>
          <a:xfrm>
            <a:off x="1275542" y="1882590"/>
            <a:ext cx="4181877" cy="81484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Bef>
                <a:spcPts val="0"/>
              </a:spcBef>
              <a:spcAft>
                <a:spcPts val="612"/>
              </a:spcAft>
              <a:buNone/>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Complete autonomous cloud</a:t>
            </a:r>
          </a:p>
          <a:p>
            <a:pPr marL="0" indent="0" defTabSz="950938">
              <a:spcBef>
                <a:spcPts val="0"/>
              </a:spcBef>
              <a:spcAft>
                <a:spcPts val="612"/>
              </a:spcAft>
              <a:buNone/>
              <a:defRPr/>
            </a:pPr>
            <a:r>
              <a:rPr lang="en-US" sz="1428">
                <a:gradFill>
                  <a:gsLst>
                    <a:gs pos="23466">
                      <a:srgbClr val="1A1A1A"/>
                    </a:gs>
                    <a:gs pos="56000">
                      <a:srgbClr val="1A1A1A"/>
                    </a:gs>
                  </a:gsLst>
                  <a:lin ang="5400000" scaled="0"/>
                </a:gradFill>
                <a:latin typeface="Segoe UI"/>
              </a:rPr>
              <a:t>Only consistent hybrid cloud that can </a:t>
            </a:r>
            <a:br>
              <a:rPr lang="en-US" sz="1428">
                <a:gradFill>
                  <a:gsLst>
                    <a:gs pos="23466">
                      <a:srgbClr val="1A1A1A"/>
                    </a:gs>
                    <a:gs pos="56000">
                      <a:srgbClr val="1A1A1A"/>
                    </a:gs>
                  </a:gsLst>
                  <a:lin ang="5400000" scaled="0"/>
                </a:gradFill>
                <a:latin typeface="Segoe UI"/>
              </a:rPr>
            </a:br>
            <a:r>
              <a:rPr lang="en-US" sz="1428">
                <a:gradFill>
                  <a:gsLst>
                    <a:gs pos="23466">
                      <a:srgbClr val="1A1A1A"/>
                    </a:gs>
                    <a:gs pos="56000">
                      <a:srgbClr val="1A1A1A"/>
                    </a:gs>
                  </a:gsLst>
                  <a:lin ang="5400000" scaled="0"/>
                </a:gradFill>
                <a:latin typeface="Segoe UI"/>
              </a:rPr>
              <a:t>run at the connected or disconnected</a:t>
            </a:r>
          </a:p>
        </p:txBody>
      </p:sp>
      <p:sp>
        <p:nvSpPr>
          <p:cNvPr id="44" name="Text Placeholder 6">
            <a:extLst>
              <a:ext uri="{FF2B5EF4-FFF2-40B4-BE49-F238E27FC236}">
                <a16:creationId xmlns:a16="http://schemas.microsoft.com/office/drawing/2014/main" id="{FF27D7B3-0191-459E-94A9-C151A51C6D0E}"/>
              </a:ext>
            </a:extLst>
          </p:cNvPr>
          <p:cNvSpPr txBox="1">
            <a:spLocks/>
          </p:cNvSpPr>
          <p:nvPr/>
        </p:nvSpPr>
        <p:spPr>
          <a:xfrm>
            <a:off x="1285168" y="2900092"/>
            <a:ext cx="5162036" cy="110297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Bef>
                <a:spcPts val="0"/>
              </a:spcBef>
              <a:spcAft>
                <a:spcPts val="612"/>
              </a:spcAft>
              <a:buNone/>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Consistent application </a:t>
            </a:r>
            <a:br>
              <a:rPr lang="en-US" sz="1836">
                <a:gradFill>
                  <a:gsLst>
                    <a:gs pos="14935">
                      <a:srgbClr val="1A1A1A"/>
                    </a:gs>
                    <a:gs pos="51000">
                      <a:srgbClr val="1A1A1A"/>
                    </a:gs>
                  </a:gsLst>
                  <a:lin ang="5400000" scaled="0"/>
                </a:gradFill>
                <a:latin typeface="Segoe UI Semibold"/>
                <a:ea typeface="MS PGothic" panose="020B0600070205080204" pitchFamily="34" charset="-128"/>
              </a:rPr>
            </a:br>
            <a:r>
              <a:rPr lang="en-US" sz="1836">
                <a:gradFill>
                  <a:gsLst>
                    <a:gs pos="14935">
                      <a:srgbClr val="1A1A1A"/>
                    </a:gs>
                    <a:gs pos="51000">
                      <a:srgbClr val="1A1A1A"/>
                    </a:gs>
                  </a:gsLst>
                  <a:lin ang="5400000" scaled="0"/>
                </a:gradFill>
                <a:latin typeface="Segoe UI Semibold"/>
                <a:ea typeface="MS PGothic" panose="020B0600070205080204" pitchFamily="34" charset="-128"/>
              </a:rPr>
              <a:t>development and operations</a:t>
            </a:r>
          </a:p>
          <a:p>
            <a:pPr marL="0" indent="0" defTabSz="950938">
              <a:spcBef>
                <a:spcPts val="0"/>
              </a:spcBef>
              <a:spcAft>
                <a:spcPts val="612"/>
              </a:spcAft>
              <a:buNone/>
              <a:defRPr/>
            </a:pPr>
            <a:r>
              <a:rPr lang="en-US" sz="1428">
                <a:gradFill>
                  <a:gsLst>
                    <a:gs pos="23466">
                      <a:srgbClr val="1A1A1A"/>
                    </a:gs>
                    <a:gs pos="56000">
                      <a:srgbClr val="1A1A1A"/>
                    </a:gs>
                  </a:gsLst>
                  <a:lin ang="5400000" scaled="0"/>
                </a:gradFill>
                <a:latin typeface="Segoe UI"/>
              </a:rPr>
              <a:t>Common application model, tools</a:t>
            </a:r>
            <a:br>
              <a:rPr lang="en-US" sz="1428">
                <a:gradFill>
                  <a:gsLst>
                    <a:gs pos="23466">
                      <a:srgbClr val="1A1A1A"/>
                    </a:gs>
                    <a:gs pos="56000">
                      <a:srgbClr val="1A1A1A"/>
                    </a:gs>
                  </a:gsLst>
                  <a:lin ang="5400000" scaled="0"/>
                </a:gradFill>
                <a:latin typeface="Segoe UI"/>
              </a:rPr>
            </a:br>
            <a:r>
              <a:rPr lang="en-US" sz="1428">
                <a:gradFill>
                  <a:gsLst>
                    <a:gs pos="23466">
                      <a:srgbClr val="1A1A1A"/>
                    </a:gs>
                    <a:gs pos="56000">
                      <a:srgbClr val="1A1A1A"/>
                    </a:gs>
                  </a:gsLst>
                  <a:lin ang="5400000" scaled="0"/>
                </a:gradFill>
                <a:latin typeface="Segoe UI"/>
              </a:rPr>
              <a:t>and APIs with Azure simplifying DevOps</a:t>
            </a:r>
          </a:p>
        </p:txBody>
      </p:sp>
      <p:sp>
        <p:nvSpPr>
          <p:cNvPr id="54" name="Rectangle 53">
            <a:extLst>
              <a:ext uri="{FF2B5EF4-FFF2-40B4-BE49-F238E27FC236}">
                <a16:creationId xmlns:a16="http://schemas.microsoft.com/office/drawing/2014/main" id="{89DABB00-9D97-4937-AB87-5D0481D8CC80}"/>
              </a:ext>
            </a:extLst>
          </p:cNvPr>
          <p:cNvSpPr/>
          <p:nvPr/>
        </p:nvSpPr>
        <p:spPr>
          <a:xfrm>
            <a:off x="1173295" y="4166361"/>
            <a:ext cx="4489940" cy="909013"/>
          </a:xfrm>
          <a:prstGeom prst="rect">
            <a:avLst/>
          </a:prstGeom>
        </p:spPr>
        <p:txBody>
          <a:bodyPr wrap="square">
            <a:spAutoFit/>
          </a:bodyPr>
          <a:lstStyle/>
          <a:p>
            <a:pPr defTabSz="950938">
              <a:spcAft>
                <a:spcPts val="612"/>
              </a:spcAft>
              <a:buSzPct val="90000"/>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Azure Services available on-premises</a:t>
            </a:r>
          </a:p>
          <a:p>
            <a:pPr defTabSz="950938">
              <a:spcAft>
                <a:spcPts val="612"/>
              </a:spcAft>
              <a:defRPr/>
            </a:pPr>
            <a:r>
              <a:rPr lang="en-US" sz="1428">
                <a:gradFill>
                  <a:gsLst>
                    <a:gs pos="23466">
                      <a:srgbClr val="1A1A1A"/>
                    </a:gs>
                    <a:gs pos="56000">
                      <a:srgbClr val="1A1A1A"/>
                    </a:gs>
                  </a:gsLst>
                  <a:lin ang="5400000" scaled="0"/>
                </a:gradFill>
                <a:latin typeface="Segoe UI"/>
              </a:rPr>
              <a:t>Azure web services, containers, Azure functions, and Azure marketplace</a:t>
            </a:r>
            <a:endParaRPr lang="en-US" sz="1428">
              <a:gradFill>
                <a:gsLst>
                  <a:gs pos="23466">
                    <a:srgbClr val="1A1A1A"/>
                  </a:gs>
                  <a:gs pos="56000">
                    <a:srgbClr val="1A1A1A"/>
                  </a:gs>
                </a:gsLst>
                <a:lin ang="5400000" scaled="0"/>
              </a:gradFill>
              <a:latin typeface="Segoe UI"/>
              <a:cs typeface="Segoe UI Semilight" panose="020B0402040204020203" pitchFamily="34" charset="0"/>
            </a:endParaRPr>
          </a:p>
        </p:txBody>
      </p:sp>
      <p:sp>
        <p:nvSpPr>
          <p:cNvPr id="59" name="Processing_E9F5" title="Icon of two interlocked gears">
            <a:extLst>
              <a:ext uri="{FF2B5EF4-FFF2-40B4-BE49-F238E27FC236}">
                <a16:creationId xmlns:a16="http://schemas.microsoft.com/office/drawing/2014/main" id="{DEF3FE28-14F4-4E5F-A696-EDC2B1CB5C78}"/>
              </a:ext>
            </a:extLst>
          </p:cNvPr>
          <p:cNvSpPr>
            <a:spLocks noChangeAspect="1" noEditPoints="1"/>
          </p:cNvSpPr>
          <p:nvPr/>
        </p:nvSpPr>
        <p:spPr bwMode="auto">
          <a:xfrm>
            <a:off x="478882" y="5460917"/>
            <a:ext cx="506438" cy="44107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62" name="Group 61">
            <a:extLst>
              <a:ext uri="{FF2B5EF4-FFF2-40B4-BE49-F238E27FC236}">
                <a16:creationId xmlns:a16="http://schemas.microsoft.com/office/drawing/2014/main" id="{692B697A-A3C3-4ED0-B294-2B542D74C0CF}"/>
              </a:ext>
            </a:extLst>
          </p:cNvPr>
          <p:cNvGrpSpPr/>
          <p:nvPr/>
        </p:nvGrpSpPr>
        <p:grpSpPr>
          <a:xfrm>
            <a:off x="493927" y="3099980"/>
            <a:ext cx="476349" cy="497613"/>
            <a:chOff x="6887007" y="3660189"/>
            <a:chExt cx="670256" cy="700176"/>
          </a:xfrm>
        </p:grpSpPr>
        <p:sp>
          <p:nvSpPr>
            <p:cNvPr id="63" name="arrow_11" title="Icon of a circle made of two curved arrows">
              <a:extLst>
                <a:ext uri="{FF2B5EF4-FFF2-40B4-BE49-F238E27FC236}">
                  <a16:creationId xmlns:a16="http://schemas.microsoft.com/office/drawing/2014/main" id="{EA94519A-760A-41B3-9A5E-732D8CB9D47F}"/>
                </a:ext>
              </a:extLst>
            </p:cNvPr>
            <p:cNvSpPr>
              <a:spLocks noChangeAspect="1" noEditPoints="1"/>
            </p:cNvSpPr>
            <p:nvPr/>
          </p:nvSpPr>
          <p:spPr bwMode="auto">
            <a:xfrm>
              <a:off x="6887007" y="3660189"/>
              <a:ext cx="670256" cy="7001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64" name="Processing_E9F5" title="Icon of two interlocked gears">
              <a:extLst>
                <a:ext uri="{FF2B5EF4-FFF2-40B4-BE49-F238E27FC236}">
                  <a16:creationId xmlns:a16="http://schemas.microsoft.com/office/drawing/2014/main" id="{128C9F0C-60F4-41A9-9542-2C33723DC88C}"/>
                </a:ext>
              </a:extLst>
            </p:cNvPr>
            <p:cNvSpPr>
              <a:spLocks noChangeAspect="1" noEditPoints="1"/>
            </p:cNvSpPr>
            <p:nvPr/>
          </p:nvSpPr>
          <p:spPr bwMode="auto">
            <a:xfrm>
              <a:off x="6999945" y="3816765"/>
              <a:ext cx="444380" cy="3870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67" name="arrow_17" title="Icon of a curved arrow that splits in two directions">
            <a:extLst>
              <a:ext uri="{FF2B5EF4-FFF2-40B4-BE49-F238E27FC236}">
                <a16:creationId xmlns:a16="http://schemas.microsoft.com/office/drawing/2014/main" id="{6FF4FF7C-28C2-457C-9C18-8E7B81B85269}"/>
              </a:ext>
            </a:extLst>
          </p:cNvPr>
          <p:cNvSpPr>
            <a:spLocks noChangeAspect="1" noEditPoints="1"/>
          </p:cNvSpPr>
          <p:nvPr/>
        </p:nvSpPr>
        <p:spPr bwMode="auto">
          <a:xfrm>
            <a:off x="554447" y="4297249"/>
            <a:ext cx="355308" cy="44107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2222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68" name="Gravity" title="Icon of a solar system">
            <a:extLst>
              <a:ext uri="{FF2B5EF4-FFF2-40B4-BE49-F238E27FC236}">
                <a16:creationId xmlns:a16="http://schemas.microsoft.com/office/drawing/2014/main" id="{B4266A48-BB2A-4E90-AC39-6AD5B3A7A1DB}"/>
              </a:ext>
            </a:extLst>
          </p:cNvPr>
          <p:cNvSpPr>
            <a:spLocks noChangeAspect="1" noEditPoints="1"/>
          </p:cNvSpPr>
          <p:nvPr/>
        </p:nvSpPr>
        <p:spPr bwMode="auto">
          <a:xfrm>
            <a:off x="506500" y="2017695"/>
            <a:ext cx="451199" cy="450483"/>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89" name="Group 88">
            <a:extLst>
              <a:ext uri="{FF2B5EF4-FFF2-40B4-BE49-F238E27FC236}">
                <a16:creationId xmlns:a16="http://schemas.microsoft.com/office/drawing/2014/main" id="{2F03D45B-7312-49B6-A0A5-C615446F9EEF}"/>
              </a:ext>
              <a:ext uri="{C183D7F6-B498-43B3-948B-1728B52AA6E4}">
                <adec:decorative xmlns:adec="http://schemas.microsoft.com/office/drawing/2017/decorative" val="1"/>
              </a:ext>
            </a:extLst>
          </p:cNvPr>
          <p:cNvGrpSpPr/>
          <p:nvPr/>
        </p:nvGrpSpPr>
        <p:grpSpPr>
          <a:xfrm>
            <a:off x="6945166" y="2223507"/>
            <a:ext cx="509675" cy="625859"/>
            <a:chOff x="2502812" y="2688784"/>
            <a:chExt cx="1021166" cy="1253948"/>
          </a:xfrm>
        </p:grpSpPr>
        <p:sp>
          <p:nvSpPr>
            <p:cNvPr id="90" name="Manufacturing_E99C">
              <a:extLst>
                <a:ext uri="{FF2B5EF4-FFF2-40B4-BE49-F238E27FC236}">
                  <a16:creationId xmlns:a16="http://schemas.microsoft.com/office/drawing/2014/main" id="{FAFC0E98-CF86-421B-ABD1-FD91260737F4}"/>
                </a:ext>
              </a:extLst>
            </p:cNvPr>
            <p:cNvSpPr>
              <a:spLocks noChangeAspect="1" noEditPoints="1"/>
            </p:cNvSpPr>
            <p:nvPr/>
          </p:nvSpPr>
          <p:spPr bwMode="auto">
            <a:xfrm>
              <a:off x="2502812" y="2688784"/>
              <a:ext cx="1021166" cy="99823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1" name="Straight Connector 90">
              <a:extLst>
                <a:ext uri="{FF2B5EF4-FFF2-40B4-BE49-F238E27FC236}">
                  <a16:creationId xmlns:a16="http://schemas.microsoft.com/office/drawing/2014/main" id="{0E2F5F0F-D292-4020-8A51-3BB8395D9AB0}"/>
                </a:ext>
              </a:extLst>
            </p:cNvPr>
            <p:cNvCxnSpPr>
              <a:cxnSpLocks/>
            </p:cNvCxnSpPr>
            <p:nvPr/>
          </p:nvCxnSpPr>
          <p:spPr>
            <a:xfrm>
              <a:off x="2589761" y="3942732"/>
              <a:ext cx="847268" cy="0"/>
            </a:xfrm>
            <a:prstGeom prst="line">
              <a:avLst/>
            </a:prstGeom>
            <a:noFill/>
            <a:ln w="19050" cap="rnd" cmpd="sng" algn="ctr">
              <a:solidFill>
                <a:schemeClr val="accent4"/>
              </a:solidFill>
              <a:prstDash val="solid"/>
              <a:headEnd type="none" w="med" len="med"/>
              <a:tailEnd type="none" w="med" len="med"/>
            </a:ln>
            <a:effectLst/>
          </p:spPr>
        </p:cxnSp>
      </p:grpSp>
      <p:grpSp>
        <p:nvGrpSpPr>
          <p:cNvPr id="92" name="Group 91">
            <a:extLst>
              <a:ext uri="{FF2B5EF4-FFF2-40B4-BE49-F238E27FC236}">
                <a16:creationId xmlns:a16="http://schemas.microsoft.com/office/drawing/2014/main" id="{C0E1BCAA-F073-4102-8C13-F0B6134E0930}"/>
              </a:ext>
              <a:ext uri="{C183D7F6-B498-43B3-948B-1728B52AA6E4}">
                <adec:decorative xmlns:adec="http://schemas.microsoft.com/office/drawing/2017/decorative" val="1"/>
              </a:ext>
            </a:extLst>
          </p:cNvPr>
          <p:cNvGrpSpPr/>
          <p:nvPr/>
        </p:nvGrpSpPr>
        <p:grpSpPr>
          <a:xfrm>
            <a:off x="6941077" y="3555253"/>
            <a:ext cx="553673" cy="732282"/>
            <a:chOff x="5621950" y="2688784"/>
            <a:chExt cx="948100" cy="1253948"/>
          </a:xfrm>
        </p:grpSpPr>
        <p:sp>
          <p:nvSpPr>
            <p:cNvPr id="93" name="building_9">
              <a:extLst>
                <a:ext uri="{FF2B5EF4-FFF2-40B4-BE49-F238E27FC236}">
                  <a16:creationId xmlns:a16="http://schemas.microsoft.com/office/drawing/2014/main" id="{6F34809B-A7BC-48BA-BF90-E0DF7ED985CB}"/>
                </a:ext>
              </a:extLst>
            </p:cNvPr>
            <p:cNvSpPr>
              <a:spLocks noChangeAspect="1" noEditPoints="1"/>
            </p:cNvSpPr>
            <p:nvPr/>
          </p:nvSpPr>
          <p:spPr bwMode="auto">
            <a:xfrm>
              <a:off x="5621950" y="2688784"/>
              <a:ext cx="948100" cy="966567"/>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4" name="Straight Connector 93">
              <a:extLst>
                <a:ext uri="{FF2B5EF4-FFF2-40B4-BE49-F238E27FC236}">
                  <a16:creationId xmlns:a16="http://schemas.microsoft.com/office/drawing/2014/main" id="{7202C599-E6CF-4407-9111-0408CFEB3BF6}"/>
                </a:ext>
              </a:extLst>
            </p:cNvPr>
            <p:cNvCxnSpPr>
              <a:cxnSpLocks/>
            </p:cNvCxnSpPr>
            <p:nvPr/>
          </p:nvCxnSpPr>
          <p:spPr>
            <a:xfrm>
              <a:off x="5672366" y="3942732"/>
              <a:ext cx="847268" cy="0"/>
            </a:xfrm>
            <a:prstGeom prst="line">
              <a:avLst/>
            </a:prstGeom>
            <a:noFill/>
            <a:ln w="19050" cap="rnd" cmpd="sng" algn="ctr">
              <a:solidFill>
                <a:schemeClr val="accent4"/>
              </a:solidFill>
              <a:prstDash val="solid"/>
              <a:headEnd type="none" w="med" len="med"/>
              <a:tailEnd type="none" w="med" len="med"/>
            </a:ln>
            <a:effectLst/>
          </p:spPr>
        </p:cxnSp>
      </p:grpSp>
      <p:grpSp>
        <p:nvGrpSpPr>
          <p:cNvPr id="95" name="Group 94">
            <a:extLst>
              <a:ext uri="{FF2B5EF4-FFF2-40B4-BE49-F238E27FC236}">
                <a16:creationId xmlns:a16="http://schemas.microsoft.com/office/drawing/2014/main" id="{126292AB-EF92-4BEE-BD4F-68191FCB5849}"/>
              </a:ext>
              <a:ext uri="{C183D7F6-B498-43B3-948B-1728B52AA6E4}">
                <adec:decorative xmlns:adec="http://schemas.microsoft.com/office/drawing/2017/decorative" val="1"/>
              </a:ext>
            </a:extLst>
          </p:cNvPr>
          <p:cNvGrpSpPr/>
          <p:nvPr/>
        </p:nvGrpSpPr>
        <p:grpSpPr>
          <a:xfrm>
            <a:off x="6941077" y="5033521"/>
            <a:ext cx="604399" cy="796452"/>
            <a:chOff x="8702817" y="2688784"/>
            <a:chExt cx="951577" cy="1253948"/>
          </a:xfrm>
        </p:grpSpPr>
        <p:sp>
          <p:nvSpPr>
            <p:cNvPr id="96" name="building_4">
              <a:extLst>
                <a:ext uri="{FF2B5EF4-FFF2-40B4-BE49-F238E27FC236}">
                  <a16:creationId xmlns:a16="http://schemas.microsoft.com/office/drawing/2014/main" id="{A6BFC63F-4403-4E2E-9058-59AA5AD7DC8E}"/>
                </a:ext>
              </a:extLst>
            </p:cNvPr>
            <p:cNvSpPr>
              <a:spLocks noChangeAspect="1" noEditPoints="1"/>
            </p:cNvSpPr>
            <p:nvPr/>
          </p:nvSpPr>
          <p:spPr bwMode="auto">
            <a:xfrm>
              <a:off x="8702817" y="2688784"/>
              <a:ext cx="951577" cy="96656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7" name="Straight Connector 96">
              <a:extLst>
                <a:ext uri="{FF2B5EF4-FFF2-40B4-BE49-F238E27FC236}">
                  <a16:creationId xmlns:a16="http://schemas.microsoft.com/office/drawing/2014/main" id="{B15E6DD9-A050-4D4C-89B4-69220759A86A}"/>
                </a:ext>
              </a:extLst>
            </p:cNvPr>
            <p:cNvCxnSpPr>
              <a:cxnSpLocks/>
            </p:cNvCxnSpPr>
            <p:nvPr/>
          </p:nvCxnSpPr>
          <p:spPr>
            <a:xfrm>
              <a:off x="8754971" y="3942732"/>
              <a:ext cx="847268" cy="0"/>
            </a:xfrm>
            <a:prstGeom prst="line">
              <a:avLst/>
            </a:prstGeom>
            <a:noFill/>
            <a:ln w="19050" cap="rnd" cmpd="sng" algn="ctr">
              <a:solidFill>
                <a:schemeClr val="accent4"/>
              </a:solidFill>
              <a:prstDash val="solid"/>
              <a:headEnd type="none" w="med" len="med"/>
              <a:tailEnd type="none" w="med" len="med"/>
            </a:ln>
            <a:effectLst/>
          </p:spPr>
        </p:cxnSp>
      </p:grpSp>
      <p:cxnSp>
        <p:nvCxnSpPr>
          <p:cNvPr id="98" name="Straight Connector 97">
            <a:extLst>
              <a:ext uri="{FF2B5EF4-FFF2-40B4-BE49-F238E27FC236}">
                <a16:creationId xmlns:a16="http://schemas.microsoft.com/office/drawing/2014/main" id="{A37A2A1C-AC4F-440F-A157-2E14A05E5242}"/>
              </a:ext>
            </a:extLst>
          </p:cNvPr>
          <p:cNvCxnSpPr>
            <a:cxnSpLocks/>
          </p:cNvCxnSpPr>
          <p:nvPr/>
        </p:nvCxnSpPr>
        <p:spPr>
          <a:xfrm>
            <a:off x="463028" y="6004836"/>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99" name="Straight Connector 98">
            <a:extLst>
              <a:ext uri="{FF2B5EF4-FFF2-40B4-BE49-F238E27FC236}">
                <a16:creationId xmlns:a16="http://schemas.microsoft.com/office/drawing/2014/main" id="{AD144D69-9B1E-4DB6-8A75-765D15A374D5}"/>
              </a:ext>
            </a:extLst>
          </p:cNvPr>
          <p:cNvCxnSpPr>
            <a:cxnSpLocks/>
          </p:cNvCxnSpPr>
          <p:nvPr/>
        </p:nvCxnSpPr>
        <p:spPr>
          <a:xfrm>
            <a:off x="463028" y="4848796"/>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100" name="Straight Connector 99">
            <a:extLst>
              <a:ext uri="{FF2B5EF4-FFF2-40B4-BE49-F238E27FC236}">
                <a16:creationId xmlns:a16="http://schemas.microsoft.com/office/drawing/2014/main" id="{6C2D5DB1-E496-4547-9EBD-882475C05470}"/>
              </a:ext>
            </a:extLst>
          </p:cNvPr>
          <p:cNvCxnSpPr>
            <a:cxnSpLocks/>
          </p:cNvCxnSpPr>
          <p:nvPr/>
        </p:nvCxnSpPr>
        <p:spPr>
          <a:xfrm>
            <a:off x="463028" y="3702471"/>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101" name="Straight Connector 100">
            <a:extLst>
              <a:ext uri="{FF2B5EF4-FFF2-40B4-BE49-F238E27FC236}">
                <a16:creationId xmlns:a16="http://schemas.microsoft.com/office/drawing/2014/main" id="{EB5807AC-230A-4FC3-A429-E1799599BE6B}"/>
              </a:ext>
            </a:extLst>
          </p:cNvPr>
          <p:cNvCxnSpPr>
            <a:cxnSpLocks/>
          </p:cNvCxnSpPr>
          <p:nvPr/>
        </p:nvCxnSpPr>
        <p:spPr>
          <a:xfrm>
            <a:off x="463028" y="2546679"/>
            <a:ext cx="538147" cy="0"/>
          </a:xfrm>
          <a:prstGeom prst="line">
            <a:avLst/>
          </a:prstGeom>
          <a:noFill/>
          <a:ln w="19050" cap="rnd" cmpd="sng" algn="ctr">
            <a:solidFill>
              <a:schemeClr val="accent4"/>
            </a:solidFill>
            <a:prstDash val="solid"/>
            <a:headEnd type="none" w="med" len="med"/>
            <a:tailEnd type="none" w="med" len="med"/>
          </a:ln>
          <a:effectLst/>
        </p:spPr>
      </p:cxnSp>
    </p:spTree>
    <p:extLst>
      <p:ext uri="{BB962C8B-B14F-4D97-AF65-F5344CB8AC3E}">
        <p14:creationId xmlns:p14="http://schemas.microsoft.com/office/powerpoint/2010/main" val="6751945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0700458"/>
              </p:ext>
            </p:extLst>
          </p:nvPr>
        </p:nvGraphicFramePr>
        <p:xfrm>
          <a:off x="399600" y="1132244"/>
          <a:ext cx="11525700" cy="5557289"/>
        </p:xfrm>
        <a:graphic>
          <a:graphicData uri="http://schemas.openxmlformats.org/drawingml/2006/table">
            <a:tbl>
              <a:tblPr>
                <a:tableStyleId>{1FECB4D8-DB02-4DC6-A0A2-4F2EBAE1DC90}</a:tableStyleId>
              </a:tblPr>
              <a:tblGrid>
                <a:gridCol w="3398016">
                  <a:extLst>
                    <a:ext uri="{9D8B030D-6E8A-4147-A177-3AD203B41FA5}">
                      <a16:colId xmlns:a16="http://schemas.microsoft.com/office/drawing/2014/main" val="2671738937"/>
                    </a:ext>
                  </a:extLst>
                </a:gridCol>
                <a:gridCol w="8127684">
                  <a:extLst>
                    <a:ext uri="{9D8B030D-6E8A-4147-A177-3AD203B41FA5}">
                      <a16:colId xmlns:a16="http://schemas.microsoft.com/office/drawing/2014/main" val="1251499785"/>
                    </a:ext>
                  </a:extLst>
                </a:gridCol>
              </a:tblGrid>
              <a:tr h="423048">
                <a:tc>
                  <a:txBody>
                    <a:bodyPr/>
                    <a:lstStyle/>
                    <a:p>
                      <a:pPr algn="l" fontAlgn="ctr"/>
                      <a:r>
                        <a:rPr lang="en-US" sz="1800" b="1" u="none" strike="noStrike" dirty="0">
                          <a:solidFill>
                            <a:schemeClr val="bg1"/>
                          </a:solidFill>
                          <a:effectLst/>
                          <a:latin typeface="Segoe UI Semilight" panose="020B0402040204020203" pitchFamily="34" charset="0"/>
                          <a:cs typeface="Segoe UI Semilight" panose="020B0402040204020203" pitchFamily="34" charset="0"/>
                        </a:rPr>
                        <a:t>Role Name </a:t>
                      </a:r>
                      <a:endParaRPr lang="en-US" sz="1800" b="1" i="0" u="none" strike="noStrike" dirty="0">
                        <a:solidFill>
                          <a:schemeClr val="bg1"/>
                        </a:solidFill>
                        <a:effectLst/>
                        <a:latin typeface="Segoe UI Semilight" panose="020B0402040204020203" pitchFamily="34" charset="0"/>
                        <a:cs typeface="Segoe UI Semilight" panose="020B0402040204020203" pitchFamily="34" charset="0"/>
                      </a:endParaRPr>
                    </a:p>
                  </a:txBody>
                  <a:tcPr marL="81222" marR="81222" marT="81222" marB="81222" anchor="ctr">
                    <a:solidFill>
                      <a:srgbClr val="0078D7"/>
                    </a:solidFill>
                  </a:tcPr>
                </a:tc>
                <a:tc>
                  <a:txBody>
                    <a:bodyPr/>
                    <a:lstStyle/>
                    <a:p>
                      <a:pPr algn="l" fontAlgn="ctr"/>
                      <a:r>
                        <a:rPr lang="en-US" sz="1800" b="1" u="none" strike="noStrike" dirty="0">
                          <a:solidFill>
                            <a:schemeClr val="bg1"/>
                          </a:solidFill>
                          <a:effectLst/>
                          <a:latin typeface="Segoe UI Semilight" panose="020B0402040204020203" pitchFamily="34" charset="0"/>
                          <a:cs typeface="Segoe UI Semilight" panose="020B0402040204020203" pitchFamily="34" charset="0"/>
                        </a:rPr>
                        <a:t>components or services description</a:t>
                      </a:r>
                      <a:endParaRPr lang="en-US" sz="1800" b="1" i="0" u="none" strike="noStrike" dirty="0">
                        <a:solidFill>
                          <a:schemeClr val="bg1"/>
                        </a:solidFill>
                        <a:effectLst/>
                        <a:latin typeface="Segoe UI Semilight" panose="020B0402040204020203" pitchFamily="34" charset="0"/>
                        <a:cs typeface="Segoe UI Semilight" panose="020B0402040204020203" pitchFamily="34" charset="0"/>
                      </a:endParaRPr>
                    </a:p>
                  </a:txBody>
                  <a:tcPr marL="81222" marR="81222" marT="81222" marB="81222" anchor="ctr">
                    <a:solidFill>
                      <a:srgbClr val="0078D7"/>
                    </a:solidFill>
                  </a:tcPr>
                </a:tc>
                <a:extLst>
                  <a:ext uri="{0D108BD9-81ED-4DB2-BD59-A6C34878D82A}">
                    <a16:rowId xmlns:a16="http://schemas.microsoft.com/office/drawing/2014/main" val="1136042890"/>
                  </a:ext>
                </a:extLst>
              </a:tr>
              <a:tr h="367135">
                <a:tc>
                  <a:txBody>
                    <a:bodyPr/>
                    <a:lstStyle/>
                    <a:p>
                      <a:pPr fontAlgn="t"/>
                      <a:r>
                        <a:rPr lang="en-AU" sz="1400" b="1" u="none" strike="noStrike" kern="1200" dirty="0">
                          <a:solidFill>
                            <a:schemeClr val="dk1"/>
                          </a:solidFill>
                          <a:effectLst/>
                          <a:latin typeface="+mn-lt"/>
                          <a:ea typeface="+mn-ea"/>
                          <a:cs typeface="+mn-cs"/>
                        </a:rPr>
                        <a:t>AzS-ACS01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Azure Stack Hub storage services.</a:t>
                      </a:r>
                    </a:p>
                  </a:txBody>
                  <a:tcPr marL="76200" marR="76200" marT="57150" marB="57150"/>
                </a:tc>
                <a:extLst>
                  <a:ext uri="{0D108BD9-81ED-4DB2-BD59-A6C34878D82A}">
                    <a16:rowId xmlns:a16="http://schemas.microsoft.com/office/drawing/2014/main" val="1243401954"/>
                  </a:ext>
                </a:extLst>
              </a:tr>
              <a:tr h="367135">
                <a:tc>
                  <a:txBody>
                    <a:bodyPr/>
                    <a:lstStyle/>
                    <a:p>
                      <a:pPr fontAlgn="t"/>
                      <a:r>
                        <a:rPr lang="en-AU" sz="1400" b="1" u="none" strike="noStrike" kern="1200" dirty="0">
                          <a:solidFill>
                            <a:schemeClr val="dk1"/>
                          </a:solidFill>
                          <a:effectLst/>
                          <a:latin typeface="+mn-lt"/>
                          <a:ea typeface="+mn-ea"/>
                          <a:cs typeface="+mn-cs"/>
                        </a:rPr>
                        <a:t>AzS-ADFS01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Active Directory Federation Services (ADFS).</a:t>
                      </a:r>
                    </a:p>
                  </a:txBody>
                  <a:tcPr marL="76200" marR="76200" marT="57150" marB="57150"/>
                </a:tc>
                <a:extLst>
                  <a:ext uri="{0D108BD9-81ED-4DB2-BD59-A6C34878D82A}">
                    <a16:rowId xmlns:a16="http://schemas.microsoft.com/office/drawing/2014/main" val="978527308"/>
                  </a:ext>
                </a:extLst>
              </a:tr>
              <a:tr h="367135">
                <a:tc>
                  <a:txBody>
                    <a:bodyPr/>
                    <a:lstStyle/>
                    <a:p>
                      <a:pPr fontAlgn="t"/>
                      <a:r>
                        <a:rPr lang="en-AU" sz="1400" b="1" u="none" strike="noStrike" kern="1200">
                          <a:solidFill>
                            <a:schemeClr val="dk1"/>
                          </a:solidFill>
                          <a:effectLst/>
                          <a:latin typeface="+mn-lt"/>
                          <a:ea typeface="+mn-ea"/>
                          <a:cs typeface="+mn-cs"/>
                        </a:rPr>
                        <a:t>AzS-BGPNAT01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Edge router and provides NAT and VPN capabilities for Azure Stack Hub. (only for ASDK)</a:t>
                      </a:r>
                    </a:p>
                  </a:txBody>
                  <a:tcPr marL="76200" marR="76200" marT="57150" marB="57150"/>
                </a:tc>
                <a:extLst>
                  <a:ext uri="{0D108BD9-81ED-4DB2-BD59-A6C34878D82A}">
                    <a16:rowId xmlns:a16="http://schemas.microsoft.com/office/drawing/2014/main" val="529031236"/>
                  </a:ext>
                </a:extLst>
              </a:tr>
              <a:tr h="367135">
                <a:tc>
                  <a:txBody>
                    <a:bodyPr/>
                    <a:lstStyle/>
                    <a:p>
                      <a:pPr fontAlgn="t"/>
                      <a:r>
                        <a:rPr lang="en-AU" sz="1400" b="1" u="none" strike="noStrike" kern="1200">
                          <a:solidFill>
                            <a:schemeClr val="dk1"/>
                          </a:solidFill>
                          <a:effectLst/>
                          <a:latin typeface="+mn-lt"/>
                          <a:ea typeface="+mn-ea"/>
                          <a:cs typeface="+mn-cs"/>
                        </a:rPr>
                        <a:t>AzS-CA01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Certificate authority services for Azure Stack Hub role services.</a:t>
                      </a:r>
                    </a:p>
                  </a:txBody>
                  <a:tcPr marL="76200" marR="76200" marT="57150" marB="57150"/>
                </a:tc>
                <a:extLst>
                  <a:ext uri="{0D108BD9-81ED-4DB2-BD59-A6C34878D82A}">
                    <a16:rowId xmlns:a16="http://schemas.microsoft.com/office/drawing/2014/main" val="439357203"/>
                  </a:ext>
                </a:extLst>
              </a:tr>
              <a:tr h="367135">
                <a:tc>
                  <a:txBody>
                    <a:bodyPr/>
                    <a:lstStyle/>
                    <a:p>
                      <a:pPr fontAlgn="t"/>
                      <a:r>
                        <a:rPr lang="en-AU" sz="1400" b="1" u="none" strike="noStrike" kern="1200" dirty="0">
                          <a:solidFill>
                            <a:schemeClr val="dk1"/>
                          </a:solidFill>
                          <a:effectLst/>
                          <a:latin typeface="+mn-lt"/>
                          <a:ea typeface="+mn-ea"/>
                          <a:cs typeface="+mn-cs"/>
                        </a:rPr>
                        <a:t>AzS-DC01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Active Directory, DNS, and DHCP services for Microsoft Azure Stack Hub.</a:t>
                      </a:r>
                    </a:p>
                  </a:txBody>
                  <a:tcPr marL="76200" marR="76200" marT="57150" marB="57150"/>
                </a:tc>
                <a:extLst>
                  <a:ext uri="{0D108BD9-81ED-4DB2-BD59-A6C34878D82A}">
                    <a16:rowId xmlns:a16="http://schemas.microsoft.com/office/drawing/2014/main" val="60366255"/>
                  </a:ext>
                </a:extLst>
              </a:tr>
              <a:tr h="367135">
                <a:tc>
                  <a:txBody>
                    <a:bodyPr/>
                    <a:lstStyle/>
                    <a:p>
                      <a:pPr fontAlgn="t"/>
                      <a:r>
                        <a:rPr lang="en-AU" sz="1400" b="1" u="none" strike="noStrike" kern="1200" dirty="0">
                          <a:solidFill>
                            <a:schemeClr val="dk1"/>
                          </a:solidFill>
                          <a:effectLst/>
                          <a:latin typeface="+mn-lt"/>
                          <a:ea typeface="+mn-ea"/>
                          <a:cs typeface="+mn-cs"/>
                        </a:rPr>
                        <a:t>AzS-ERCS01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Emergency Recovery Console VM.</a:t>
                      </a:r>
                    </a:p>
                  </a:txBody>
                  <a:tcPr marL="76200" marR="76200" marT="57150" marB="57150"/>
                </a:tc>
                <a:extLst>
                  <a:ext uri="{0D108BD9-81ED-4DB2-BD59-A6C34878D82A}">
                    <a16:rowId xmlns:a16="http://schemas.microsoft.com/office/drawing/2014/main" val="1410110629"/>
                  </a:ext>
                </a:extLst>
              </a:tr>
              <a:tr h="367135">
                <a:tc>
                  <a:txBody>
                    <a:bodyPr/>
                    <a:lstStyle/>
                    <a:p>
                      <a:pPr fontAlgn="t"/>
                      <a:r>
                        <a:rPr lang="en-AU" sz="1400" b="1" u="none" strike="noStrike" kern="1200">
                          <a:solidFill>
                            <a:schemeClr val="dk1"/>
                          </a:solidFill>
                          <a:effectLst/>
                          <a:latin typeface="+mn-lt"/>
                          <a:ea typeface="+mn-ea"/>
                          <a:cs typeface="+mn-cs"/>
                        </a:rPr>
                        <a:t>AzS-GWY01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Edge gateway services such as VPN site-to-site connections for tenant networks.</a:t>
                      </a:r>
                    </a:p>
                  </a:txBody>
                  <a:tcPr marL="76200" marR="76200" marT="57150" marB="57150"/>
                </a:tc>
                <a:extLst>
                  <a:ext uri="{0D108BD9-81ED-4DB2-BD59-A6C34878D82A}">
                    <a16:rowId xmlns:a16="http://schemas.microsoft.com/office/drawing/2014/main" val="3130615559"/>
                  </a:ext>
                </a:extLst>
              </a:tr>
              <a:tr h="367135">
                <a:tc>
                  <a:txBody>
                    <a:bodyPr/>
                    <a:lstStyle/>
                    <a:p>
                      <a:pPr fontAlgn="t"/>
                      <a:r>
                        <a:rPr lang="en-AU" sz="1400" b="1" u="none" strike="noStrike" kern="1200">
                          <a:solidFill>
                            <a:schemeClr val="dk1"/>
                          </a:solidFill>
                          <a:effectLst/>
                          <a:latin typeface="+mn-lt"/>
                          <a:ea typeface="+mn-ea"/>
                          <a:cs typeface="+mn-cs"/>
                        </a:rPr>
                        <a:t>AzS-NC01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Network Controller, which manages Azure Stack Hub network services.</a:t>
                      </a:r>
                    </a:p>
                  </a:txBody>
                  <a:tcPr marL="76200" marR="76200" marT="57150" marB="57150"/>
                </a:tc>
                <a:extLst>
                  <a:ext uri="{0D108BD9-81ED-4DB2-BD59-A6C34878D82A}">
                    <a16:rowId xmlns:a16="http://schemas.microsoft.com/office/drawing/2014/main" val="1142695037"/>
                  </a:ext>
                </a:extLst>
              </a:tr>
              <a:tr h="367135">
                <a:tc>
                  <a:txBody>
                    <a:bodyPr/>
                    <a:lstStyle/>
                    <a:p>
                      <a:pPr fontAlgn="t"/>
                      <a:r>
                        <a:rPr lang="en-AU" sz="1400" b="1" u="none" strike="noStrike" kern="1200">
                          <a:solidFill>
                            <a:schemeClr val="dk1"/>
                          </a:solidFill>
                          <a:effectLst/>
                          <a:latin typeface="+mn-lt"/>
                          <a:ea typeface="+mn-ea"/>
                          <a:cs typeface="+mn-cs"/>
                        </a:rPr>
                        <a:t>AzS-SLB01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Load balancing multiplexer services in Azure Stack Hub for both tenants and Azure Stack Hub infrastructure services.</a:t>
                      </a:r>
                    </a:p>
                  </a:txBody>
                  <a:tcPr marL="76200" marR="76200" marT="57150" marB="57150"/>
                </a:tc>
                <a:extLst>
                  <a:ext uri="{0D108BD9-81ED-4DB2-BD59-A6C34878D82A}">
                    <a16:rowId xmlns:a16="http://schemas.microsoft.com/office/drawing/2014/main" val="1724579089"/>
                  </a:ext>
                </a:extLst>
              </a:tr>
              <a:tr h="367135">
                <a:tc>
                  <a:txBody>
                    <a:bodyPr/>
                    <a:lstStyle/>
                    <a:p>
                      <a:pPr fontAlgn="t"/>
                      <a:r>
                        <a:rPr lang="en-AU" sz="1400" b="1" u="none" strike="noStrike" kern="1200">
                          <a:solidFill>
                            <a:schemeClr val="dk1"/>
                          </a:solidFill>
                          <a:effectLst/>
                          <a:latin typeface="+mn-lt"/>
                          <a:ea typeface="+mn-ea"/>
                          <a:cs typeface="+mn-cs"/>
                        </a:rPr>
                        <a:t>AzS-SQL01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Internal data store for Azure Stack Hub infrastructure roles.</a:t>
                      </a:r>
                    </a:p>
                  </a:txBody>
                  <a:tcPr marL="76200" marR="76200" marT="57150" marB="57150"/>
                </a:tc>
                <a:extLst>
                  <a:ext uri="{0D108BD9-81ED-4DB2-BD59-A6C34878D82A}">
                    <a16:rowId xmlns:a16="http://schemas.microsoft.com/office/drawing/2014/main" val="2103893952"/>
                  </a:ext>
                </a:extLst>
              </a:tr>
              <a:tr h="367135">
                <a:tc>
                  <a:txBody>
                    <a:bodyPr/>
                    <a:lstStyle/>
                    <a:p>
                      <a:pPr fontAlgn="t"/>
                      <a:r>
                        <a:rPr lang="en-AU" sz="1400" b="1" u="none" strike="noStrike" kern="1200">
                          <a:solidFill>
                            <a:schemeClr val="dk1"/>
                          </a:solidFill>
                          <a:effectLst/>
                          <a:latin typeface="+mn-lt"/>
                          <a:ea typeface="+mn-ea"/>
                          <a:cs typeface="+mn-cs"/>
                        </a:rPr>
                        <a:t>AzS-WAS01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Azure Stack Hub administrative portal and Azure Resource Manager services.</a:t>
                      </a:r>
                    </a:p>
                  </a:txBody>
                  <a:tcPr marL="76200" marR="76200" marT="57150" marB="57150"/>
                </a:tc>
                <a:extLst>
                  <a:ext uri="{0D108BD9-81ED-4DB2-BD59-A6C34878D82A}">
                    <a16:rowId xmlns:a16="http://schemas.microsoft.com/office/drawing/2014/main" val="2829502697"/>
                  </a:ext>
                </a:extLst>
              </a:tr>
              <a:tr h="367135">
                <a:tc>
                  <a:txBody>
                    <a:bodyPr/>
                    <a:lstStyle/>
                    <a:p>
                      <a:pPr fontAlgn="t"/>
                      <a:r>
                        <a:rPr lang="en-AU" sz="1400" b="1" u="none" strike="noStrike" kern="1200">
                          <a:solidFill>
                            <a:schemeClr val="dk1"/>
                          </a:solidFill>
                          <a:effectLst/>
                          <a:latin typeface="+mn-lt"/>
                          <a:ea typeface="+mn-ea"/>
                          <a:cs typeface="+mn-cs"/>
                        </a:rPr>
                        <a:t>AzS-WASP01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Azure Stack Hub user (tenant) portal and Azure Resource Manager services.</a:t>
                      </a:r>
                    </a:p>
                  </a:txBody>
                  <a:tcPr marL="76200" marR="76200" marT="57150" marB="57150"/>
                </a:tc>
                <a:extLst>
                  <a:ext uri="{0D108BD9-81ED-4DB2-BD59-A6C34878D82A}">
                    <a16:rowId xmlns:a16="http://schemas.microsoft.com/office/drawing/2014/main" val="271146886"/>
                  </a:ext>
                </a:extLst>
              </a:tr>
              <a:tr h="524030">
                <a:tc>
                  <a:txBody>
                    <a:bodyPr/>
                    <a:lstStyle/>
                    <a:p>
                      <a:pPr fontAlgn="t"/>
                      <a:r>
                        <a:rPr lang="en-AU" sz="1400" b="1" u="none" strike="noStrike" kern="1200">
                          <a:solidFill>
                            <a:schemeClr val="dk1"/>
                          </a:solidFill>
                          <a:effectLst/>
                          <a:latin typeface="+mn-lt"/>
                          <a:ea typeface="+mn-ea"/>
                          <a:cs typeface="+mn-cs"/>
                        </a:rPr>
                        <a:t>AzS-XRP01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Infrastructure management controller for Microsoft Azure Stack Hub, including the Compute, Network, and Storage resource providers.</a:t>
                      </a:r>
                    </a:p>
                  </a:txBody>
                  <a:tcPr marL="76200" marR="76200" marT="57150" marB="57150"/>
                </a:tc>
                <a:extLst>
                  <a:ext uri="{0D108BD9-81ED-4DB2-BD59-A6C34878D82A}">
                    <a16:rowId xmlns:a16="http://schemas.microsoft.com/office/drawing/2014/main" val="3111571919"/>
                  </a:ext>
                </a:extLst>
              </a:tr>
            </a:tbl>
          </a:graphicData>
        </a:graphic>
      </p:graphicFrame>
      <p:sp>
        <p:nvSpPr>
          <p:cNvPr id="2" name="Title 1"/>
          <p:cNvSpPr>
            <a:spLocks noGrp="1"/>
          </p:cNvSpPr>
          <p:nvPr>
            <p:ph type="title" idx="4294967295"/>
          </p:nvPr>
        </p:nvSpPr>
        <p:spPr>
          <a:xfrm>
            <a:off x="274638" y="175924"/>
            <a:ext cx="11888787" cy="917575"/>
          </a:xfrm>
        </p:spPr>
        <p:txBody>
          <a:bodyPr/>
          <a:lstStyle/>
          <a:p>
            <a:r>
              <a:rPr lang="en-US" dirty="0"/>
              <a:t>Azure Stack Hub core infrastructure roles</a:t>
            </a:r>
          </a:p>
        </p:txBody>
      </p:sp>
    </p:spTree>
    <p:extLst>
      <p:ext uri="{BB962C8B-B14F-4D97-AF65-F5344CB8AC3E}">
        <p14:creationId xmlns:p14="http://schemas.microsoft.com/office/powerpoint/2010/main" val="889756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49"/>
            <a:ext cx="7211478" cy="5066002"/>
          </a:xfrm>
        </p:spPr>
        <p:txBody>
          <a:bodyPr/>
          <a:lstStyle/>
          <a:p>
            <a:pPr marL="0" indent="0">
              <a:buNone/>
            </a:pPr>
            <a:r>
              <a:rPr lang="en-US" sz="2800" dirty="0">
                <a:solidFill>
                  <a:srgbClr val="0078D7"/>
                </a:solidFill>
              </a:rPr>
              <a:t>Definition</a:t>
            </a:r>
          </a:p>
          <a:p>
            <a:r>
              <a:rPr lang="en-US" sz="1800" dirty="0">
                <a:solidFill>
                  <a:schemeClr val="tx1"/>
                </a:solidFill>
                <a:latin typeface="+mj-lt"/>
              </a:rPr>
              <a:t>A server connected to the BMC Network that is external to the Azure Stack Hub environment</a:t>
            </a:r>
          </a:p>
          <a:p>
            <a:r>
              <a:rPr lang="en-US" sz="1800" dirty="0">
                <a:solidFill>
                  <a:schemeClr val="tx1"/>
                </a:solidFill>
                <a:latin typeface="+mj-lt"/>
              </a:rPr>
              <a:t>Available to run partner’s lifecycle management software within VMs</a:t>
            </a:r>
          </a:p>
          <a:p>
            <a:pPr marL="0" indent="0">
              <a:buNone/>
            </a:pPr>
            <a:r>
              <a:rPr lang="en-US" sz="2800" dirty="0">
                <a:solidFill>
                  <a:srgbClr val="0078D7"/>
                </a:solidFill>
              </a:rPr>
              <a:t>Purpose</a:t>
            </a:r>
          </a:p>
          <a:p>
            <a:r>
              <a:rPr lang="en-US" sz="1800" dirty="0">
                <a:solidFill>
                  <a:schemeClr val="tx1"/>
                </a:solidFill>
                <a:latin typeface="+mj-lt"/>
              </a:rPr>
              <a:t>Hardware monitoring software</a:t>
            </a:r>
          </a:p>
          <a:p>
            <a:r>
              <a:rPr lang="en-US" sz="1800" dirty="0">
                <a:solidFill>
                  <a:schemeClr val="tx1"/>
                </a:solidFill>
                <a:latin typeface="+mj-lt"/>
              </a:rPr>
              <a:t>Firmware configuration and update software</a:t>
            </a:r>
          </a:p>
          <a:p>
            <a:r>
              <a:rPr lang="en-US" sz="1800" dirty="0">
                <a:solidFill>
                  <a:schemeClr val="tx1"/>
                </a:solidFill>
                <a:latin typeface="+mj-lt"/>
              </a:rPr>
              <a:t>Emergency management and hardware troubleshooting</a:t>
            </a:r>
          </a:p>
          <a:p>
            <a:r>
              <a:rPr lang="en-US" sz="1800" dirty="0">
                <a:solidFill>
                  <a:schemeClr val="tx1"/>
                </a:solidFill>
                <a:latin typeface="+mj-lt"/>
              </a:rPr>
              <a:t>Running the Azure Stack Hub Deployment Virtual Machine (DVM) for the duration of initial deployment</a:t>
            </a:r>
          </a:p>
          <a:p>
            <a:pPr marL="0" indent="0">
              <a:buNone/>
            </a:pPr>
            <a:r>
              <a:rPr lang="en-US" sz="2800" dirty="0">
                <a:solidFill>
                  <a:srgbClr val="0078D7"/>
                </a:solidFill>
              </a:rPr>
              <a:t>Configuration</a:t>
            </a:r>
          </a:p>
          <a:p>
            <a:r>
              <a:rPr lang="en-US" sz="1800" dirty="0">
                <a:solidFill>
                  <a:schemeClr val="tx1"/>
                </a:solidFill>
                <a:latin typeface="+mj-lt"/>
              </a:rPr>
              <a:t>Network connection to the BMC switch</a:t>
            </a:r>
          </a:p>
          <a:p>
            <a:r>
              <a:rPr lang="en-US" sz="1800" dirty="0">
                <a:solidFill>
                  <a:schemeClr val="tx1"/>
                </a:solidFill>
                <a:latin typeface="+mj-lt"/>
              </a:rPr>
              <a:t>Windows Server 2016 Standard or Datacenter Edition</a:t>
            </a:r>
          </a:p>
          <a:p>
            <a:r>
              <a:rPr lang="en-US" sz="1800" dirty="0">
                <a:solidFill>
                  <a:schemeClr val="tx1"/>
                </a:solidFill>
                <a:latin typeface="+mj-lt"/>
              </a:rPr>
              <a:t>Enabled with Hyper-V role</a:t>
            </a:r>
          </a:p>
          <a:p>
            <a:r>
              <a:rPr lang="en-US" sz="1800" dirty="0">
                <a:solidFill>
                  <a:schemeClr val="tx1"/>
                </a:solidFill>
                <a:latin typeface="+mj-lt"/>
              </a:rPr>
              <a:t>Meets Azure Stack Hub security requirements</a:t>
            </a:r>
            <a:endParaRPr lang="en-US" sz="2000" dirty="0">
              <a:solidFill>
                <a:schemeClr val="tx1"/>
              </a:solidFill>
              <a:latin typeface="+mj-lt"/>
            </a:endParaRPr>
          </a:p>
        </p:txBody>
      </p:sp>
      <p:sp>
        <p:nvSpPr>
          <p:cNvPr id="2" name="Title 1"/>
          <p:cNvSpPr>
            <a:spLocks noGrp="1"/>
          </p:cNvSpPr>
          <p:nvPr>
            <p:ph type="title"/>
          </p:nvPr>
        </p:nvSpPr>
        <p:spPr/>
        <p:txBody>
          <a:bodyPr/>
          <a:lstStyle/>
          <a:p>
            <a:r>
              <a:rPr lang="en-US">
                <a:gradFill>
                  <a:gsLst>
                    <a:gs pos="1250">
                      <a:schemeClr val="tx1"/>
                    </a:gs>
                    <a:gs pos="100000">
                      <a:schemeClr val="tx1"/>
                    </a:gs>
                  </a:gsLst>
                  <a:lin ang="5400000" scaled="0"/>
                </a:gradFill>
              </a:rPr>
              <a:t>Hardware lifecycle host (HLH)</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0412" y="1094355"/>
            <a:ext cx="3663926" cy="5739549"/>
          </a:xfrm>
          <a:prstGeom prst="rect">
            <a:avLst/>
          </a:prstGeom>
        </p:spPr>
      </p:pic>
    </p:spTree>
    <p:extLst>
      <p:ext uri="{BB962C8B-B14F-4D97-AF65-F5344CB8AC3E}">
        <p14:creationId xmlns:p14="http://schemas.microsoft.com/office/powerpoint/2010/main" val="3584278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Azure Stack Hub concepts</a:t>
            </a:r>
          </a:p>
        </p:txBody>
      </p:sp>
      <p:grpSp>
        <p:nvGrpSpPr>
          <p:cNvPr id="12" name="Group 11">
            <a:extLst>
              <a:ext uri="{FF2B5EF4-FFF2-40B4-BE49-F238E27FC236}">
                <a16:creationId xmlns:a16="http://schemas.microsoft.com/office/drawing/2014/main" id="{1D2DD5E6-D0CA-492A-AA5C-7E1BA99E3464}"/>
              </a:ext>
            </a:extLst>
          </p:cNvPr>
          <p:cNvGrpSpPr/>
          <p:nvPr/>
        </p:nvGrpSpPr>
        <p:grpSpPr>
          <a:xfrm>
            <a:off x="8658204" y="1592262"/>
            <a:ext cx="3422762" cy="5154930"/>
            <a:chOff x="460623" y="1592262"/>
            <a:chExt cx="3422762" cy="5154930"/>
          </a:xfrm>
        </p:grpSpPr>
        <p:sp>
          <p:nvSpPr>
            <p:cNvPr id="6" name="Rectangle 5"/>
            <p:cNvSpPr/>
            <p:nvPr/>
          </p:nvSpPr>
          <p:spPr bwMode="gray">
            <a:xfrm>
              <a:off x="460623" y="3089593"/>
              <a:ext cx="3422762" cy="3657599"/>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4422" marR="0" lvl="1" indent="-285695" algn="l" defTabSz="671905"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Single instance of Azure Resource Manager (ARM)</a:t>
              </a:r>
            </a:p>
            <a:p>
              <a:pPr marL="344422" marR="0" lvl="1" indent="-285695" algn="l" defTabSz="671905"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1 or more Regions under management of ARM</a:t>
              </a:r>
            </a:p>
            <a:p>
              <a:pPr marL="344488"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lang="en-US" kern="0" dirty="0">
                  <a:solidFill>
                    <a:srgbClr val="000000">
                      <a:lumMod val="75000"/>
                      <a:lumOff val="25000"/>
                    </a:srgbClr>
                  </a:solidFill>
                  <a:latin typeface="Segoe UI Light"/>
                  <a:ea typeface="Segoe UI" pitchFamily="34" charset="0"/>
                  <a:cs typeface="Segoe UI" pitchFamily="34" charset="0"/>
                </a:rPr>
                <a:t>Supports different hardware vendors across multiple regions</a:t>
              </a:r>
              <a:endParaRPr kumimoji="0" lang="en-US"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endParaRPr>
            </a:p>
          </p:txBody>
        </p:sp>
        <p:sp>
          <p:nvSpPr>
            <p:cNvPr id="7" name="Rectangle 6"/>
            <p:cNvSpPr>
              <a:spLocks noChangeAspect="1"/>
            </p:cNvSpPr>
            <p:nvPr/>
          </p:nvSpPr>
          <p:spPr bwMode="gray">
            <a:xfrm>
              <a:off x="1543905" y="2165506"/>
              <a:ext cx="1983480" cy="87693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rPr>
                <a:t>Cloud</a:t>
              </a:r>
            </a:p>
          </p:txBody>
        </p:sp>
        <p:pic>
          <p:nvPicPr>
            <p:cNvPr id="3" name="Graphic 2">
              <a:extLst>
                <a:ext uri="{FF2B5EF4-FFF2-40B4-BE49-F238E27FC236}">
                  <a16:creationId xmlns:a16="http://schemas.microsoft.com/office/drawing/2014/main" id="{137AD3DC-1C9B-4879-BFBF-5EF975E992C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48822" y="1592262"/>
              <a:ext cx="1085850" cy="685800"/>
            </a:xfrm>
            <a:prstGeom prst="rect">
              <a:avLst/>
            </a:prstGeom>
          </p:spPr>
        </p:pic>
        <p:cxnSp>
          <p:nvCxnSpPr>
            <p:cNvPr id="13" name="Straight Connector 12">
              <a:extLst>
                <a:ext uri="{FF2B5EF4-FFF2-40B4-BE49-F238E27FC236}">
                  <a16:creationId xmlns:a16="http://schemas.microsoft.com/office/drawing/2014/main" id="{9477E9ED-2494-4CD3-AFA5-926337144597}"/>
                </a:ext>
              </a:extLst>
            </p:cNvPr>
            <p:cNvCxnSpPr>
              <a:cxnSpLocks/>
            </p:cNvCxnSpPr>
            <p:nvPr/>
          </p:nvCxnSpPr>
          <p:spPr>
            <a:xfrm>
              <a:off x="655637" y="3036172"/>
              <a:ext cx="3227748"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FAA71A1-CC16-44F4-BE11-0B489678AFB2}"/>
              </a:ext>
            </a:extLst>
          </p:cNvPr>
          <p:cNvGrpSpPr/>
          <p:nvPr/>
        </p:nvGrpSpPr>
        <p:grpSpPr>
          <a:xfrm>
            <a:off x="4372733" y="1592262"/>
            <a:ext cx="3422091" cy="5132398"/>
            <a:chOff x="4372733" y="1592262"/>
            <a:chExt cx="3422091" cy="5132398"/>
          </a:xfrm>
        </p:grpSpPr>
        <p:sp>
          <p:nvSpPr>
            <p:cNvPr id="8" name="Rectangle 7"/>
            <p:cNvSpPr/>
            <p:nvPr/>
          </p:nvSpPr>
          <p:spPr bwMode="gray">
            <a:xfrm>
              <a:off x="4372733" y="3073546"/>
              <a:ext cx="3422091" cy="3651114"/>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Set of Scale Units that share same “physical location”</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Under one physical and logical “administrator”</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Networking requirements</a:t>
              </a:r>
            </a:p>
            <a:p>
              <a:pPr marL="752121"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Courier New" panose="02070309020205020404" pitchFamily="49" charset="0"/>
                <a:buChar char="o"/>
                <a:tabLst/>
                <a:defRPr/>
              </a:pPr>
              <a:r>
                <a:rPr kumimoji="0" lang="en-US" sz="1600"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High-bandwidth/low latency</a:t>
              </a:r>
            </a:p>
            <a:p>
              <a:pPr marL="752121"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Courier New" panose="02070309020205020404" pitchFamily="49" charset="0"/>
                <a:buChar char="o"/>
                <a:tabLst/>
                <a:defRPr/>
              </a:pPr>
              <a:r>
                <a:rPr kumimoji="0" lang="en-US" sz="1600"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Flat, layer-3 network</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Other attributes are implied by customer choices</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Scale unit may have different type of hardware from same vendor</a:t>
              </a:r>
            </a:p>
            <a:p>
              <a:pPr marL="290513" marR="0" lvl="1" indent="-29051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endPar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endParaRPr>
            </a:p>
          </p:txBody>
        </p:sp>
        <p:sp>
          <p:nvSpPr>
            <p:cNvPr id="9" name="Rectangle 8"/>
            <p:cNvSpPr>
              <a:spLocks/>
            </p:cNvSpPr>
            <p:nvPr/>
          </p:nvSpPr>
          <p:spPr bwMode="gray">
            <a:xfrm>
              <a:off x="5329017" y="2159892"/>
              <a:ext cx="1981109" cy="88254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a:ln>
                    <a:noFill/>
                  </a:ln>
                  <a:solidFill>
                    <a:srgbClr val="0078D7"/>
                  </a:solidFill>
                  <a:effectLst/>
                  <a:uLnTx/>
                  <a:uFillTx/>
                  <a:latin typeface="+mj-lt"/>
                  <a:ea typeface="Segoe UI" pitchFamily="34" charset="0"/>
                  <a:cs typeface="Segoe UI" pitchFamily="34" charset="0"/>
                </a:rPr>
                <a:t>Region</a:t>
              </a:r>
            </a:p>
          </p:txBody>
        </p:sp>
        <p:pic>
          <p:nvPicPr>
            <p:cNvPr id="4" name="Graphic 3">
              <a:extLst>
                <a:ext uri="{FF2B5EF4-FFF2-40B4-BE49-F238E27FC236}">
                  <a16:creationId xmlns:a16="http://schemas.microsoft.com/office/drawing/2014/main" id="{6F7453DE-A714-4F10-B2C4-C9807460EF2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67043" y="1592262"/>
              <a:ext cx="962025" cy="685800"/>
            </a:xfrm>
            <a:prstGeom prst="rect">
              <a:avLst/>
            </a:prstGeom>
          </p:spPr>
        </p:pic>
        <p:cxnSp>
          <p:nvCxnSpPr>
            <p:cNvPr id="14" name="Straight Connector 13">
              <a:extLst>
                <a:ext uri="{FF2B5EF4-FFF2-40B4-BE49-F238E27FC236}">
                  <a16:creationId xmlns:a16="http://schemas.microsoft.com/office/drawing/2014/main" id="{9E6D5C18-AC6C-42FF-AC7D-25E937ED176D}"/>
                </a:ext>
              </a:extLst>
            </p:cNvPr>
            <p:cNvCxnSpPr>
              <a:cxnSpLocks/>
            </p:cNvCxnSpPr>
            <p:nvPr/>
          </p:nvCxnSpPr>
          <p:spPr>
            <a:xfrm>
              <a:off x="4465637" y="3036172"/>
              <a:ext cx="3329187"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FA25707-B3F3-4FBB-82A7-914476F0CC5F}"/>
              </a:ext>
            </a:extLst>
          </p:cNvPr>
          <p:cNvGrpSpPr/>
          <p:nvPr/>
        </p:nvGrpSpPr>
        <p:grpSpPr>
          <a:xfrm>
            <a:off x="355509" y="1592262"/>
            <a:ext cx="3379147" cy="5154930"/>
            <a:chOff x="8299859" y="1592262"/>
            <a:chExt cx="3379147" cy="5154930"/>
          </a:xfrm>
        </p:grpSpPr>
        <p:sp>
          <p:nvSpPr>
            <p:cNvPr id="10" name="Rectangle 9"/>
            <p:cNvSpPr/>
            <p:nvPr/>
          </p:nvSpPr>
          <p:spPr bwMode="gray">
            <a:xfrm>
              <a:off x="8299859" y="3089593"/>
              <a:ext cx="3379147" cy="3657599"/>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Associated with a single Region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1 or more Scale Units within a Region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Unit of capacity expansion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lang="en-US" kern="0" dirty="0">
                  <a:solidFill>
                    <a:srgbClr val="000000">
                      <a:lumMod val="75000"/>
                      <a:lumOff val="25000"/>
                    </a:srgbClr>
                  </a:solidFill>
                  <a:latin typeface="Segoe UI Light"/>
                  <a:ea typeface="Segoe UI" pitchFamily="34" charset="0"/>
                  <a:cs typeface="Segoe UI" pitchFamily="34" charset="0"/>
                </a:rPr>
                <a:t>4 or more servers within a scale unit </a:t>
              </a: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 </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Fault domains (Azure consistency)</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Alignment of Hardware SKU – which is </a:t>
              </a:r>
              <a:r>
                <a:rPr kumimoji="0" lang="en-US" b="1"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homogenous</a:t>
              </a: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 within Scale Unit</a:t>
              </a:r>
            </a:p>
          </p:txBody>
        </p:sp>
        <p:sp>
          <p:nvSpPr>
            <p:cNvPr id="11" name="Rectangle 10"/>
            <p:cNvSpPr>
              <a:spLocks/>
            </p:cNvSpPr>
            <p:nvPr/>
          </p:nvSpPr>
          <p:spPr bwMode="gray">
            <a:xfrm>
              <a:off x="9260296" y="2171635"/>
              <a:ext cx="1956248" cy="88254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rPr>
                <a:t>Scale Unit</a:t>
              </a:r>
            </a:p>
          </p:txBody>
        </p:sp>
        <p:pic>
          <p:nvPicPr>
            <p:cNvPr id="5" name="Graphic 4">
              <a:extLst>
                <a:ext uri="{FF2B5EF4-FFF2-40B4-BE49-F238E27FC236}">
                  <a16:creationId xmlns:a16="http://schemas.microsoft.com/office/drawing/2014/main" id="{DA9E61F6-34B3-4999-8DA1-C2C3D040355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72313" y="1592262"/>
              <a:ext cx="714375" cy="704850"/>
            </a:xfrm>
            <a:prstGeom prst="rect">
              <a:avLst/>
            </a:prstGeom>
          </p:spPr>
        </p:pic>
        <p:cxnSp>
          <p:nvCxnSpPr>
            <p:cNvPr id="15" name="Straight Connector 14">
              <a:extLst>
                <a:ext uri="{FF2B5EF4-FFF2-40B4-BE49-F238E27FC236}">
                  <a16:creationId xmlns:a16="http://schemas.microsoft.com/office/drawing/2014/main" id="{ED5B3BB4-C0C2-4C23-8A65-5E016905A122}"/>
                </a:ext>
              </a:extLst>
            </p:cNvPr>
            <p:cNvCxnSpPr>
              <a:cxnSpLocks/>
            </p:cNvCxnSpPr>
            <p:nvPr/>
          </p:nvCxnSpPr>
          <p:spPr>
            <a:xfrm>
              <a:off x="8504237" y="3036172"/>
              <a:ext cx="3174769"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34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5375235" y="876188"/>
            <a:ext cx="1873513" cy="2335105"/>
            <a:chOff x="5531644" y="1454825"/>
            <a:chExt cx="1874045" cy="2335767"/>
          </a:xfrm>
        </p:grpSpPr>
        <p:cxnSp>
          <p:nvCxnSpPr>
            <p:cNvPr id="21" name="Straight Connector 20"/>
            <p:cNvCxnSpPr/>
            <p:nvPr/>
          </p:nvCxnSpPr>
          <p:spPr>
            <a:xfrm flipH="1">
              <a:off x="5738678" y="2686452"/>
              <a:ext cx="1468239" cy="687817"/>
            </a:xfrm>
            <a:prstGeom prst="line">
              <a:avLst/>
            </a:prstGeom>
            <a:noFill/>
            <a:ln w="38100" cap="flat" cmpd="sng" algn="ctr">
              <a:noFill/>
              <a:prstDash val="solid"/>
              <a:headEnd type="none"/>
              <a:tailEnd type="none"/>
            </a:ln>
            <a:effectLst/>
          </p:spPr>
        </p:cxnSp>
        <p:cxnSp>
          <p:nvCxnSpPr>
            <p:cNvPr id="22" name="Straight Connector 21"/>
            <p:cNvCxnSpPr/>
            <p:nvPr/>
          </p:nvCxnSpPr>
          <p:spPr>
            <a:xfrm flipH="1">
              <a:off x="5732306" y="2678167"/>
              <a:ext cx="1480981" cy="1111060"/>
            </a:xfrm>
            <a:prstGeom prst="line">
              <a:avLst/>
            </a:prstGeom>
            <a:noFill/>
            <a:ln w="38100" cap="flat" cmpd="sng" algn="ctr">
              <a:noFill/>
              <a:prstDash val="solid"/>
              <a:headEnd type="none"/>
              <a:tailEnd type="none"/>
            </a:ln>
            <a:effectLst/>
          </p:spPr>
        </p:cxnSp>
        <p:cxnSp>
          <p:nvCxnSpPr>
            <p:cNvPr id="23" name="Straight Connector 22"/>
            <p:cNvCxnSpPr/>
            <p:nvPr/>
          </p:nvCxnSpPr>
          <p:spPr>
            <a:xfrm flipH="1" flipV="1">
              <a:off x="5762310" y="2665332"/>
              <a:ext cx="1420977" cy="709947"/>
            </a:xfrm>
            <a:prstGeom prst="line">
              <a:avLst/>
            </a:prstGeom>
            <a:noFill/>
            <a:ln w="38100" cap="flat" cmpd="sng" algn="ctr">
              <a:noFill/>
              <a:prstDash val="solid"/>
              <a:headEnd type="none"/>
              <a:tailEnd type="none"/>
            </a:ln>
            <a:effectLst/>
          </p:spPr>
        </p:cxnSp>
        <p:cxnSp>
          <p:nvCxnSpPr>
            <p:cNvPr id="24" name="Straight Connector 23"/>
            <p:cNvCxnSpPr/>
            <p:nvPr/>
          </p:nvCxnSpPr>
          <p:spPr>
            <a:xfrm flipH="1" flipV="1">
              <a:off x="5760244" y="2665332"/>
              <a:ext cx="1425111" cy="1125260"/>
            </a:xfrm>
            <a:prstGeom prst="line">
              <a:avLst/>
            </a:prstGeom>
            <a:noFill/>
            <a:ln w="38100" cap="flat" cmpd="sng" algn="ctr">
              <a:noFill/>
              <a:prstDash val="solid"/>
              <a:headEnd type="none"/>
              <a:tailEnd type="none"/>
            </a:ln>
            <a:effectLst/>
          </p:spPr>
        </p:cxnSp>
        <p:cxnSp>
          <p:nvCxnSpPr>
            <p:cNvPr id="25" name="Straight Connector 24"/>
            <p:cNvCxnSpPr/>
            <p:nvPr/>
          </p:nvCxnSpPr>
          <p:spPr>
            <a:xfrm>
              <a:off x="5531644" y="1454825"/>
              <a:ext cx="0" cy="966269"/>
            </a:xfrm>
            <a:prstGeom prst="line">
              <a:avLst/>
            </a:prstGeom>
            <a:noFill/>
            <a:ln w="38100" cap="flat" cmpd="sng" algn="ctr">
              <a:noFill/>
              <a:prstDash val="solid"/>
              <a:headEnd type="none"/>
              <a:tailEnd type="none"/>
            </a:ln>
            <a:effectLst/>
          </p:spPr>
        </p:cxnSp>
        <p:cxnSp>
          <p:nvCxnSpPr>
            <p:cNvPr id="26" name="Straight Connector 25"/>
            <p:cNvCxnSpPr/>
            <p:nvPr/>
          </p:nvCxnSpPr>
          <p:spPr>
            <a:xfrm>
              <a:off x="7405689" y="1454825"/>
              <a:ext cx="0" cy="966269"/>
            </a:xfrm>
            <a:prstGeom prst="line">
              <a:avLst/>
            </a:prstGeom>
            <a:noFill/>
            <a:ln w="38100" cap="flat" cmpd="sng" algn="ctr">
              <a:noFill/>
              <a:prstDash val="solid"/>
              <a:headEnd type="none"/>
              <a:tailEnd type="none"/>
            </a:ln>
            <a:effectLst/>
          </p:spPr>
        </p:cxnSp>
      </p:grpSp>
      <p:sp>
        <p:nvSpPr>
          <p:cNvPr id="5" name="TextBox 4"/>
          <p:cNvSpPr txBox="1"/>
          <p:nvPr/>
        </p:nvSpPr>
        <p:spPr>
          <a:xfrm>
            <a:off x="5345476" y="1478928"/>
            <a:ext cx="2078376" cy="634350"/>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Scale Unit</a:t>
            </a:r>
          </a:p>
        </p:txBody>
      </p:sp>
      <p:pic>
        <p:nvPicPr>
          <p:cNvPr id="49" name="Picture 48"/>
          <p:cNvPicPr>
            <a:picLocks noChangeAspect="1"/>
          </p:cNvPicPr>
          <p:nvPr/>
        </p:nvPicPr>
        <p:blipFill>
          <a:blip r:embed="rId3"/>
          <a:stretch>
            <a:fillRect/>
          </a:stretch>
        </p:blipFill>
        <p:spPr>
          <a:xfrm>
            <a:off x="4439533" y="535219"/>
            <a:ext cx="3491597" cy="692710"/>
          </a:xfrm>
          <a:prstGeom prst="rect">
            <a:avLst/>
          </a:prstGeom>
        </p:spPr>
      </p:pic>
      <p:sp>
        <p:nvSpPr>
          <p:cNvPr id="51" name="TextBox 50"/>
          <p:cNvSpPr txBox="1"/>
          <p:nvPr/>
        </p:nvSpPr>
        <p:spPr>
          <a:xfrm>
            <a:off x="7582507" y="342941"/>
            <a:ext cx="1936728" cy="1051782"/>
          </a:xfrm>
          <a:prstGeom prst="rect">
            <a:avLst/>
          </a:prstGeom>
          <a:noFill/>
        </p:spPr>
        <p:txBody>
          <a:bodyPr wrap="square" lIns="182828" tIns="146262" rIns="182828" bIns="146262"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Border</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Device</a:t>
            </a:r>
          </a:p>
        </p:txBody>
      </p:sp>
      <p:cxnSp>
        <p:nvCxnSpPr>
          <p:cNvPr id="129" name="Straight Connector 128"/>
          <p:cNvCxnSpPr/>
          <p:nvPr/>
        </p:nvCxnSpPr>
        <p:spPr>
          <a:xfrm flipH="1">
            <a:off x="7171678" y="1219992"/>
            <a:ext cx="11249" cy="15146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078933" y="1919792"/>
            <a:ext cx="2306911" cy="4139115"/>
            <a:chOff x="5078933" y="1919792"/>
            <a:chExt cx="2306911" cy="4139115"/>
          </a:xfrm>
        </p:grpSpPr>
        <p:grpSp>
          <p:nvGrpSpPr>
            <p:cNvPr id="7" name="Group 6"/>
            <p:cNvGrpSpPr/>
            <p:nvPr/>
          </p:nvGrpSpPr>
          <p:grpSpPr>
            <a:xfrm>
              <a:off x="5078933" y="2605398"/>
              <a:ext cx="2306911" cy="3019048"/>
              <a:chOff x="3245555" y="3040062"/>
              <a:chExt cx="2307565" cy="3019902"/>
            </a:xfrm>
          </p:grpSpPr>
          <p:sp>
            <p:nvSpPr>
              <p:cNvPr id="35" name="Rectangle 34"/>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36" name="Rectangle 35"/>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37" name="Rectangle 36"/>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38" name="Rectangle 37"/>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39" name="Rectangle 38"/>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40" name="Rectangle 39"/>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grpSp>
          <p:nvGrpSpPr>
            <p:cNvPr id="15" name="Group 14"/>
            <p:cNvGrpSpPr/>
            <p:nvPr/>
          </p:nvGrpSpPr>
          <p:grpSpPr>
            <a:xfrm>
              <a:off x="5477059" y="1919792"/>
              <a:ext cx="119332" cy="1282201"/>
              <a:chOff x="2554811" y="2049462"/>
              <a:chExt cx="119332" cy="1282564"/>
            </a:xfrm>
          </p:grpSpPr>
          <p:cxnSp>
            <p:nvCxnSpPr>
              <p:cNvPr id="19" name="Straight Connector 18"/>
              <p:cNvCxnSpPr/>
              <p:nvPr/>
            </p:nvCxnSpPr>
            <p:spPr>
              <a:xfrm>
                <a:off x="2554811" y="2049462"/>
                <a:ext cx="900" cy="815062"/>
              </a:xfrm>
              <a:prstGeom prst="line">
                <a:avLst/>
              </a:prstGeom>
              <a:noFill/>
              <a:ln w="38100" cap="flat" cmpd="sng" algn="ctr">
                <a:noFill/>
                <a:prstDash val="solid"/>
                <a:headEnd type="none"/>
                <a:tailEnd type="none"/>
              </a:ln>
              <a:effectLst/>
            </p:spPr>
          </p:cxnSp>
          <p:cxnSp>
            <p:nvCxnSpPr>
              <p:cNvPr id="20" name="Straight Connector 19"/>
              <p:cNvCxnSpPr/>
              <p:nvPr/>
            </p:nvCxnSpPr>
            <p:spPr>
              <a:xfrm flipH="1">
                <a:off x="2665877" y="2049462"/>
                <a:ext cx="8266" cy="1282564"/>
              </a:xfrm>
              <a:prstGeom prst="line">
                <a:avLst/>
              </a:prstGeom>
              <a:noFill/>
              <a:ln w="38100" cap="flat" cmpd="sng" algn="ctr">
                <a:noFill/>
                <a:prstDash val="solid"/>
                <a:headEnd type="none"/>
                <a:tailEnd type="none"/>
              </a:ln>
              <a:effectLst/>
            </p:spPr>
          </p:cxnSp>
        </p:grpSp>
        <p:sp>
          <p:nvSpPr>
            <p:cNvPr id="10" name="Rectangle 9"/>
            <p:cNvSpPr/>
            <p:nvPr/>
          </p:nvSpPr>
          <p:spPr bwMode="auto">
            <a:xfrm>
              <a:off x="5100492" y="3443928"/>
              <a:ext cx="2285351" cy="346945"/>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BMC Switch</a:t>
              </a:r>
            </a:p>
          </p:txBody>
        </p:sp>
        <p:cxnSp>
          <p:nvCxnSpPr>
            <p:cNvPr id="56" name="Straight Connector 55"/>
            <p:cNvCxnSpPr/>
            <p:nvPr/>
          </p:nvCxnSpPr>
          <p:spPr>
            <a:xfrm>
              <a:off x="5409625" y="2928062"/>
              <a:ext cx="0" cy="423123"/>
            </a:xfrm>
            <a:prstGeom prst="line">
              <a:avLst/>
            </a:prstGeom>
            <a:noFill/>
            <a:ln w="38100" cap="flat" cmpd="sng" algn="ctr">
              <a:noFill/>
              <a:prstDash val="solid"/>
              <a:headEnd type="none"/>
              <a:tailEnd type="none"/>
            </a:ln>
            <a:effectLst/>
          </p:spPr>
        </p:cxnSp>
        <p:cxnSp>
          <p:nvCxnSpPr>
            <p:cNvPr id="57" name="Straight Connector 56"/>
            <p:cNvCxnSpPr/>
            <p:nvPr/>
          </p:nvCxnSpPr>
          <p:spPr>
            <a:xfrm>
              <a:off x="5333447" y="2928062"/>
              <a:ext cx="0" cy="423123"/>
            </a:xfrm>
            <a:prstGeom prst="line">
              <a:avLst/>
            </a:prstGeom>
            <a:noFill/>
            <a:ln w="38100" cap="flat" cmpd="sng" algn="ctr">
              <a:noFill/>
              <a:prstDash val="solid"/>
              <a:headEnd type="none"/>
              <a:tailEnd type="none"/>
            </a:ln>
            <a:effectLst/>
          </p:spPr>
        </p:cxnSp>
        <p:cxnSp>
          <p:nvCxnSpPr>
            <p:cNvPr id="59" name="Straight Connector 58"/>
            <p:cNvCxnSpPr/>
            <p:nvPr/>
          </p:nvCxnSpPr>
          <p:spPr>
            <a:xfrm>
              <a:off x="6742748" y="2948874"/>
              <a:ext cx="0" cy="1371515"/>
            </a:xfrm>
            <a:prstGeom prst="line">
              <a:avLst/>
            </a:prstGeom>
            <a:noFill/>
            <a:ln w="38100" cap="flat" cmpd="sng" algn="ctr">
              <a:noFill/>
              <a:prstDash val="solid"/>
              <a:headEnd type="none"/>
              <a:tailEnd type="none"/>
            </a:ln>
            <a:effectLst/>
          </p:spPr>
        </p:cxnSp>
        <p:cxnSp>
          <p:nvCxnSpPr>
            <p:cNvPr id="60" name="Straight Connector 59"/>
            <p:cNvCxnSpPr/>
            <p:nvPr/>
          </p:nvCxnSpPr>
          <p:spPr>
            <a:xfrm>
              <a:off x="6818926" y="3330069"/>
              <a:ext cx="0" cy="990320"/>
            </a:xfrm>
            <a:prstGeom prst="line">
              <a:avLst/>
            </a:prstGeom>
            <a:noFill/>
            <a:ln w="38100" cap="flat" cmpd="sng" algn="ctr">
              <a:noFill/>
              <a:prstDash val="solid"/>
              <a:headEnd type="none"/>
              <a:tailEnd type="none"/>
            </a:ln>
            <a:effectLst/>
          </p:spPr>
        </p:cxnSp>
        <p:cxnSp>
          <p:nvCxnSpPr>
            <p:cNvPr id="62" name="Straight Connector 61"/>
            <p:cNvCxnSpPr/>
            <p:nvPr/>
          </p:nvCxnSpPr>
          <p:spPr>
            <a:xfrm>
              <a:off x="7085549" y="2948874"/>
              <a:ext cx="0" cy="2188361"/>
            </a:xfrm>
            <a:prstGeom prst="line">
              <a:avLst/>
            </a:prstGeom>
            <a:noFill/>
            <a:ln w="38100" cap="flat" cmpd="sng" algn="ctr">
              <a:noFill/>
              <a:prstDash val="solid"/>
              <a:headEnd type="none"/>
              <a:tailEnd type="none"/>
            </a:ln>
            <a:effectLst/>
          </p:spPr>
        </p:cxnSp>
        <p:cxnSp>
          <p:nvCxnSpPr>
            <p:cNvPr id="63" name="Straight Connector 62"/>
            <p:cNvCxnSpPr/>
            <p:nvPr/>
          </p:nvCxnSpPr>
          <p:spPr>
            <a:xfrm>
              <a:off x="7161727" y="3330068"/>
              <a:ext cx="0" cy="1807166"/>
            </a:xfrm>
            <a:prstGeom prst="line">
              <a:avLst/>
            </a:prstGeom>
            <a:noFill/>
            <a:ln w="38100" cap="flat" cmpd="sng" algn="ctr">
              <a:noFill/>
              <a:prstDash val="solid"/>
              <a:headEnd type="none"/>
              <a:tailEnd type="none"/>
            </a:ln>
            <a:effectLst/>
          </p:spPr>
        </p:cxnSp>
        <p:cxnSp>
          <p:nvCxnSpPr>
            <p:cNvPr id="65" name="Straight Connector 64"/>
            <p:cNvCxnSpPr/>
            <p:nvPr/>
          </p:nvCxnSpPr>
          <p:spPr>
            <a:xfrm>
              <a:off x="6893202" y="2948873"/>
              <a:ext cx="0" cy="1765239"/>
            </a:xfrm>
            <a:prstGeom prst="line">
              <a:avLst/>
            </a:prstGeom>
            <a:noFill/>
            <a:ln w="38100" cap="flat" cmpd="sng" algn="ctr">
              <a:noFill/>
              <a:prstDash val="solid"/>
              <a:headEnd type="none"/>
              <a:tailEnd type="none"/>
            </a:ln>
            <a:effectLst/>
          </p:spPr>
        </p:cxnSp>
        <p:cxnSp>
          <p:nvCxnSpPr>
            <p:cNvPr id="66" name="Straight Connector 65"/>
            <p:cNvCxnSpPr/>
            <p:nvPr/>
          </p:nvCxnSpPr>
          <p:spPr>
            <a:xfrm>
              <a:off x="6981442" y="3256365"/>
              <a:ext cx="0" cy="1457749"/>
            </a:xfrm>
            <a:prstGeom prst="line">
              <a:avLst/>
            </a:prstGeom>
            <a:noFill/>
            <a:ln w="38100" cap="flat" cmpd="sng" algn="ctr">
              <a:noFill/>
              <a:prstDash val="solid"/>
              <a:headEnd type="none"/>
              <a:tailEnd type="none"/>
            </a:ln>
            <a:effectLst/>
          </p:spPr>
        </p:cxnSp>
        <p:cxnSp>
          <p:nvCxnSpPr>
            <p:cNvPr id="68" name="Straight Connector 67"/>
            <p:cNvCxnSpPr/>
            <p:nvPr/>
          </p:nvCxnSpPr>
          <p:spPr>
            <a:xfrm>
              <a:off x="7258226" y="2948873"/>
              <a:ext cx="0" cy="2603201"/>
            </a:xfrm>
            <a:prstGeom prst="line">
              <a:avLst/>
            </a:prstGeom>
            <a:noFill/>
            <a:ln w="38100" cap="flat" cmpd="sng" algn="ctr">
              <a:noFill/>
              <a:prstDash val="solid"/>
              <a:headEnd type="none"/>
              <a:tailEnd type="none"/>
            </a:ln>
            <a:effectLst/>
          </p:spPr>
        </p:cxnSp>
        <p:cxnSp>
          <p:nvCxnSpPr>
            <p:cNvPr id="69" name="Straight Connector 68"/>
            <p:cNvCxnSpPr/>
            <p:nvPr/>
          </p:nvCxnSpPr>
          <p:spPr>
            <a:xfrm>
              <a:off x="7334080" y="3402331"/>
              <a:ext cx="0" cy="2149745"/>
            </a:xfrm>
            <a:prstGeom prst="line">
              <a:avLst/>
            </a:prstGeom>
            <a:noFill/>
            <a:ln w="38100" cap="flat" cmpd="sng" algn="ctr">
              <a:noFill/>
              <a:prstDash val="solid"/>
              <a:headEnd type="none"/>
              <a:tailEnd type="none"/>
            </a:ln>
            <a:effectLst/>
          </p:spPr>
        </p:cxnSp>
        <p:cxnSp>
          <p:nvCxnSpPr>
            <p:cNvPr id="70" name="Straight Connector 69"/>
            <p:cNvCxnSpPr/>
            <p:nvPr/>
          </p:nvCxnSpPr>
          <p:spPr>
            <a:xfrm>
              <a:off x="5236590" y="3330070"/>
              <a:ext cx="0" cy="42312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1" name="Straight Connector 70"/>
            <p:cNvCxnSpPr/>
            <p:nvPr/>
          </p:nvCxnSpPr>
          <p:spPr>
            <a:xfrm>
              <a:off x="5162244" y="2929254"/>
              <a:ext cx="4379" cy="81622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2" name="Straight Connector 71"/>
            <p:cNvCxnSpPr/>
            <p:nvPr/>
          </p:nvCxnSpPr>
          <p:spPr>
            <a:xfrm>
              <a:off x="5388068" y="2932284"/>
              <a:ext cx="4090" cy="39659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3" name="Straight Connector 72"/>
            <p:cNvCxnSpPr/>
            <p:nvPr/>
          </p:nvCxnSpPr>
          <p:spPr>
            <a:xfrm>
              <a:off x="5330585" y="2932284"/>
              <a:ext cx="1930" cy="39659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5" name="Straight Connector 74"/>
            <p:cNvCxnSpPr/>
            <p:nvPr/>
          </p:nvCxnSpPr>
          <p:spPr>
            <a:xfrm flipH="1">
              <a:off x="6826497" y="3351185"/>
              <a:ext cx="5854" cy="70723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6" name="Straight Connector 75"/>
            <p:cNvCxnSpPr/>
            <p:nvPr/>
          </p:nvCxnSpPr>
          <p:spPr>
            <a:xfrm flipH="1">
              <a:off x="6886036" y="3351186"/>
              <a:ext cx="11249" cy="1234592"/>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7" name="Straight Connector 76"/>
            <p:cNvCxnSpPr/>
            <p:nvPr/>
          </p:nvCxnSpPr>
          <p:spPr>
            <a:xfrm flipH="1">
              <a:off x="6950970" y="3351185"/>
              <a:ext cx="6908" cy="178087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8" name="Straight Connector 77"/>
            <p:cNvCxnSpPr/>
            <p:nvPr/>
          </p:nvCxnSpPr>
          <p:spPr>
            <a:xfrm flipH="1">
              <a:off x="7011561" y="3351185"/>
              <a:ext cx="13048" cy="220391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0" name="Straight Connector 79"/>
            <p:cNvCxnSpPr/>
            <p:nvPr/>
          </p:nvCxnSpPr>
          <p:spPr>
            <a:xfrm flipH="1">
              <a:off x="5341686" y="3720581"/>
              <a:ext cx="5854" cy="58888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1" name="Straight Connector 80"/>
            <p:cNvCxnSpPr/>
            <p:nvPr/>
          </p:nvCxnSpPr>
          <p:spPr>
            <a:xfrm flipH="1">
              <a:off x="5401225" y="3720579"/>
              <a:ext cx="11249" cy="1027988"/>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2" name="Straight Connector 81"/>
            <p:cNvCxnSpPr/>
            <p:nvPr/>
          </p:nvCxnSpPr>
          <p:spPr>
            <a:xfrm flipH="1">
              <a:off x="5466159" y="3720580"/>
              <a:ext cx="6908" cy="148285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3" name="Straight Connector 82"/>
            <p:cNvCxnSpPr/>
            <p:nvPr/>
          </p:nvCxnSpPr>
          <p:spPr>
            <a:xfrm flipH="1">
              <a:off x="5526750" y="3720579"/>
              <a:ext cx="13048" cy="183510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5" name="Straight Connector 84"/>
            <p:cNvCxnSpPr/>
            <p:nvPr/>
          </p:nvCxnSpPr>
          <p:spPr>
            <a:xfrm flipH="1">
              <a:off x="7112139" y="2928062"/>
              <a:ext cx="5854" cy="84204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6" name="Straight Connector 85"/>
            <p:cNvCxnSpPr/>
            <p:nvPr/>
          </p:nvCxnSpPr>
          <p:spPr>
            <a:xfrm flipH="1">
              <a:off x="7171678" y="2928063"/>
              <a:ext cx="11249" cy="1469922"/>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7" name="Straight Connector 86"/>
            <p:cNvCxnSpPr/>
            <p:nvPr/>
          </p:nvCxnSpPr>
          <p:spPr>
            <a:xfrm flipH="1">
              <a:off x="7236612" y="2928062"/>
              <a:ext cx="6908" cy="212034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8" name="Straight Connector 87"/>
            <p:cNvCxnSpPr/>
            <p:nvPr/>
          </p:nvCxnSpPr>
          <p:spPr>
            <a:xfrm flipH="1">
              <a:off x="7297204" y="2928062"/>
              <a:ext cx="13048" cy="2624013"/>
            </a:xfrm>
            <a:prstGeom prst="line">
              <a:avLst/>
            </a:prstGeom>
            <a:noFill/>
            <a:ln w="38100" cap="flat" cmpd="sng" algn="ctr">
              <a:solidFill>
                <a:srgbClr val="505050">
                  <a:lumMod val="60000"/>
                  <a:lumOff val="40000"/>
                </a:srgbClr>
              </a:solidFill>
              <a:prstDash val="solid"/>
              <a:headEnd type="none"/>
              <a:tailEnd type="none"/>
            </a:ln>
            <a:effectLst/>
          </p:spPr>
        </p:cxnSp>
        <p:sp>
          <p:nvSpPr>
            <p:cNvPr id="53" name="Rectangle 52"/>
            <p:cNvSpPr/>
            <p:nvPr/>
          </p:nvSpPr>
          <p:spPr bwMode="auto">
            <a:xfrm>
              <a:off x="5080725" y="5711962"/>
              <a:ext cx="2285352" cy="346945"/>
            </a:xfrm>
            <a:prstGeom prst="rect">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HLH</a:t>
              </a:r>
            </a:p>
          </p:txBody>
        </p:sp>
      </p:grpSp>
    </p:spTree>
    <p:extLst>
      <p:ext uri="{BB962C8B-B14F-4D97-AF65-F5344CB8AC3E}">
        <p14:creationId xmlns:p14="http://schemas.microsoft.com/office/powerpoint/2010/main" val="157971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Azure Stack Hub capacity, scalability, and redundancy</a:t>
            </a:r>
          </a:p>
        </p:txBody>
      </p:sp>
    </p:spTree>
    <p:extLst>
      <p:ext uri="{BB962C8B-B14F-4D97-AF65-F5344CB8AC3E}">
        <p14:creationId xmlns:p14="http://schemas.microsoft.com/office/powerpoint/2010/main" val="14423594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25717"/>
          </a:xfrm>
        </p:spPr>
        <p:txBody>
          <a:bodyPr vert="horz" wrap="square" lIns="146304" tIns="91440" rIns="146304" bIns="91440" rtlCol="0" anchor="t">
            <a:spAutoFit/>
          </a:bodyPr>
          <a:lstStyle/>
          <a:p>
            <a:r>
              <a:rPr lang="en-US" sz="2800" dirty="0">
                <a:solidFill>
                  <a:srgbClr val="505050"/>
                </a:solidFill>
              </a:rPr>
              <a:t>Servers</a:t>
            </a:r>
          </a:p>
          <a:p>
            <a:r>
              <a:rPr lang="en-US" sz="2800" dirty="0">
                <a:solidFill>
                  <a:srgbClr val="505050"/>
                </a:solidFill>
              </a:rPr>
              <a:t>Cores</a:t>
            </a:r>
          </a:p>
          <a:p>
            <a:r>
              <a:rPr lang="en-US" sz="2800" dirty="0">
                <a:solidFill>
                  <a:srgbClr val="505050"/>
                </a:solidFill>
              </a:rPr>
              <a:t>Memory</a:t>
            </a:r>
          </a:p>
          <a:p>
            <a:r>
              <a:rPr lang="en-US" sz="2800" dirty="0">
                <a:solidFill>
                  <a:srgbClr val="505050"/>
                </a:solidFill>
              </a:rPr>
              <a:t>Storage devices (capacity)</a:t>
            </a:r>
          </a:p>
          <a:p>
            <a:r>
              <a:rPr lang="en-US" sz="2800" dirty="0">
                <a:solidFill>
                  <a:srgbClr val="505050"/>
                </a:solidFill>
              </a:rPr>
              <a:t>NIC performance</a:t>
            </a:r>
          </a:p>
          <a:p>
            <a:r>
              <a:rPr lang="en-US" sz="2800" dirty="0">
                <a:solidFill>
                  <a:srgbClr val="505050"/>
                </a:solidFill>
              </a:rPr>
              <a:t>Storage performance</a:t>
            </a:r>
          </a:p>
          <a:p>
            <a:r>
              <a:rPr lang="en-US" sz="2800" dirty="0">
                <a:solidFill>
                  <a:srgbClr val="505050"/>
                </a:solidFill>
              </a:rPr>
              <a:t>Infrastructure use (VMs + software update)</a:t>
            </a:r>
          </a:p>
          <a:p>
            <a:r>
              <a:rPr lang="en-US" sz="2800" dirty="0">
                <a:solidFill>
                  <a:srgbClr val="505050"/>
                </a:solidFill>
              </a:rPr>
              <a:t>Application behaviors</a:t>
            </a:r>
          </a:p>
        </p:txBody>
      </p:sp>
      <p:sp>
        <p:nvSpPr>
          <p:cNvPr id="3" name="Title 2"/>
          <p:cNvSpPr>
            <a:spLocks noGrp="1"/>
          </p:cNvSpPr>
          <p:nvPr>
            <p:ph type="title"/>
          </p:nvPr>
        </p:nvSpPr>
        <p:spPr/>
        <p:txBody>
          <a:bodyPr/>
          <a:lstStyle/>
          <a:p>
            <a:r>
              <a:rPr lang="en-US" dirty="0"/>
              <a:t>Azure Stack Hub: Inputs to capacity planning</a:t>
            </a:r>
          </a:p>
        </p:txBody>
      </p:sp>
    </p:spTree>
    <p:extLst>
      <p:ext uri="{BB962C8B-B14F-4D97-AF65-F5344CB8AC3E}">
        <p14:creationId xmlns:p14="http://schemas.microsoft.com/office/powerpoint/2010/main" val="2382447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Hub scale unit</a:t>
            </a:r>
          </a:p>
        </p:txBody>
      </p:sp>
      <p:sp>
        <p:nvSpPr>
          <p:cNvPr id="12" name="Rectangle 11"/>
          <p:cNvSpPr/>
          <p:nvPr/>
        </p:nvSpPr>
        <p:spPr bwMode="auto">
          <a:xfrm>
            <a:off x="274637" y="4797400"/>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Infrastructure Services</a:t>
            </a:r>
          </a:p>
        </p:txBody>
      </p:sp>
      <p:sp>
        <p:nvSpPr>
          <p:cNvPr id="13" name="Rectangle 12"/>
          <p:cNvSpPr/>
          <p:nvPr/>
        </p:nvSpPr>
        <p:spPr bwMode="auto">
          <a:xfrm>
            <a:off x="274637" y="3887879"/>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Patch and Update Reserve</a:t>
            </a:r>
          </a:p>
        </p:txBody>
      </p:sp>
      <p:sp>
        <p:nvSpPr>
          <p:cNvPr id="14" name="Rectangle 13"/>
          <p:cNvSpPr/>
          <p:nvPr/>
        </p:nvSpPr>
        <p:spPr bwMode="auto">
          <a:xfrm>
            <a:off x="274637" y="2385834"/>
            <a:ext cx="11615397" cy="1238580"/>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50" name="Rectangle 49">
            <a:extLst>
              <a:ext uri="{FF2B5EF4-FFF2-40B4-BE49-F238E27FC236}">
                <a16:creationId xmlns:a16="http://schemas.microsoft.com/office/drawing/2014/main" id="{EFCDBC45-DBF0-489E-B58F-846A8CC34340}"/>
              </a:ext>
            </a:extLst>
          </p:cNvPr>
          <p:cNvSpPr/>
          <p:nvPr/>
        </p:nvSpPr>
        <p:spPr bwMode="auto">
          <a:xfrm>
            <a:off x="3246437"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1" name="Rectangle 50">
            <a:extLst>
              <a:ext uri="{FF2B5EF4-FFF2-40B4-BE49-F238E27FC236}">
                <a16:creationId xmlns:a16="http://schemas.microsoft.com/office/drawing/2014/main" id="{C66D27BA-C530-4B1F-9B1A-38E26B8A7F7C}"/>
              </a:ext>
            </a:extLst>
          </p:cNvPr>
          <p:cNvSpPr/>
          <p:nvPr/>
        </p:nvSpPr>
        <p:spPr bwMode="auto">
          <a:xfrm>
            <a:off x="274638"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2" name="Rectangle 51">
            <a:extLst>
              <a:ext uri="{FF2B5EF4-FFF2-40B4-BE49-F238E27FC236}">
                <a16:creationId xmlns:a16="http://schemas.microsoft.com/office/drawing/2014/main" id="{07E3B538-F499-4515-B3D6-AAC9AD75F7D4}"/>
              </a:ext>
            </a:extLst>
          </p:cNvPr>
          <p:cNvSpPr/>
          <p:nvPr/>
        </p:nvSpPr>
        <p:spPr bwMode="auto">
          <a:xfrm>
            <a:off x="6218236"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29" name="Rectangle 28">
            <a:extLst>
              <a:ext uri="{FF2B5EF4-FFF2-40B4-BE49-F238E27FC236}">
                <a16:creationId xmlns:a16="http://schemas.microsoft.com/office/drawing/2014/main" id="{A3D2DB89-B533-48B0-87BA-4DECC345B1A4}"/>
              </a:ext>
            </a:extLst>
          </p:cNvPr>
          <p:cNvSpPr/>
          <p:nvPr/>
        </p:nvSpPr>
        <p:spPr bwMode="auto">
          <a:xfrm>
            <a:off x="9190035"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Tree>
    <p:extLst>
      <p:ext uri="{BB962C8B-B14F-4D97-AF65-F5344CB8AC3E}">
        <p14:creationId xmlns:p14="http://schemas.microsoft.com/office/powerpoint/2010/main" val="344297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Hub scale unit – Adding server nodes…</a:t>
            </a:r>
          </a:p>
        </p:txBody>
      </p:sp>
      <p:sp>
        <p:nvSpPr>
          <p:cNvPr id="12" name="Rectangle 11"/>
          <p:cNvSpPr/>
          <p:nvPr/>
        </p:nvSpPr>
        <p:spPr bwMode="auto">
          <a:xfrm>
            <a:off x="274637" y="4797400"/>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Infrastructure Services</a:t>
            </a:r>
          </a:p>
        </p:txBody>
      </p:sp>
      <p:sp>
        <p:nvSpPr>
          <p:cNvPr id="13" name="Rectangle 12"/>
          <p:cNvSpPr/>
          <p:nvPr/>
        </p:nvSpPr>
        <p:spPr bwMode="auto">
          <a:xfrm>
            <a:off x="274637" y="3887879"/>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Patch and Update Reserve</a:t>
            </a:r>
          </a:p>
        </p:txBody>
      </p:sp>
      <p:sp>
        <p:nvSpPr>
          <p:cNvPr id="14" name="Rectangle 13"/>
          <p:cNvSpPr/>
          <p:nvPr/>
        </p:nvSpPr>
        <p:spPr bwMode="auto">
          <a:xfrm>
            <a:off x="274637" y="2385834"/>
            <a:ext cx="11615397" cy="1238580"/>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50" name="Rectangle 49">
            <a:extLst>
              <a:ext uri="{FF2B5EF4-FFF2-40B4-BE49-F238E27FC236}">
                <a16:creationId xmlns:a16="http://schemas.microsoft.com/office/drawing/2014/main" id="{EFCDBC45-DBF0-489E-B58F-846A8CC34340}"/>
              </a:ext>
            </a:extLst>
          </p:cNvPr>
          <p:cNvSpPr/>
          <p:nvPr/>
        </p:nvSpPr>
        <p:spPr bwMode="auto">
          <a:xfrm>
            <a:off x="3246437"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1" name="Rectangle 50">
            <a:extLst>
              <a:ext uri="{FF2B5EF4-FFF2-40B4-BE49-F238E27FC236}">
                <a16:creationId xmlns:a16="http://schemas.microsoft.com/office/drawing/2014/main" id="{C66D27BA-C530-4B1F-9B1A-38E26B8A7F7C}"/>
              </a:ext>
            </a:extLst>
          </p:cNvPr>
          <p:cNvSpPr/>
          <p:nvPr/>
        </p:nvSpPr>
        <p:spPr bwMode="auto">
          <a:xfrm>
            <a:off x="274638"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2" name="Rectangle 51">
            <a:extLst>
              <a:ext uri="{FF2B5EF4-FFF2-40B4-BE49-F238E27FC236}">
                <a16:creationId xmlns:a16="http://schemas.microsoft.com/office/drawing/2014/main" id="{07E3B538-F499-4515-B3D6-AAC9AD75F7D4}"/>
              </a:ext>
            </a:extLst>
          </p:cNvPr>
          <p:cNvSpPr/>
          <p:nvPr/>
        </p:nvSpPr>
        <p:spPr bwMode="auto">
          <a:xfrm>
            <a:off x="6218236"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29" name="Rectangle 28">
            <a:extLst>
              <a:ext uri="{FF2B5EF4-FFF2-40B4-BE49-F238E27FC236}">
                <a16:creationId xmlns:a16="http://schemas.microsoft.com/office/drawing/2014/main" id="{A3D2DB89-B533-48B0-87BA-4DECC345B1A4}"/>
              </a:ext>
            </a:extLst>
          </p:cNvPr>
          <p:cNvSpPr/>
          <p:nvPr/>
        </p:nvSpPr>
        <p:spPr bwMode="auto">
          <a:xfrm>
            <a:off x="9190035"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 name="Rectangle 9">
            <a:extLst>
              <a:ext uri="{FF2B5EF4-FFF2-40B4-BE49-F238E27FC236}">
                <a16:creationId xmlns:a16="http://schemas.microsoft.com/office/drawing/2014/main" id="{3E493029-0AF6-4A94-81C4-DDA42A07B64B}"/>
              </a:ext>
            </a:extLst>
          </p:cNvPr>
          <p:cNvSpPr/>
          <p:nvPr/>
        </p:nvSpPr>
        <p:spPr bwMode="auto">
          <a:xfrm>
            <a:off x="3246436"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1" name="Rectangle 10">
            <a:extLst>
              <a:ext uri="{FF2B5EF4-FFF2-40B4-BE49-F238E27FC236}">
                <a16:creationId xmlns:a16="http://schemas.microsoft.com/office/drawing/2014/main" id="{1DE2576F-C8AE-4D67-AA61-E478411F7E15}"/>
              </a:ext>
            </a:extLst>
          </p:cNvPr>
          <p:cNvSpPr/>
          <p:nvPr/>
        </p:nvSpPr>
        <p:spPr bwMode="auto">
          <a:xfrm>
            <a:off x="274637"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5" name="Rectangle 14">
            <a:extLst>
              <a:ext uri="{FF2B5EF4-FFF2-40B4-BE49-F238E27FC236}">
                <a16:creationId xmlns:a16="http://schemas.microsoft.com/office/drawing/2014/main" id="{F97DA946-420F-48C5-8D90-718CF756BB45}"/>
              </a:ext>
            </a:extLst>
          </p:cNvPr>
          <p:cNvSpPr/>
          <p:nvPr/>
        </p:nvSpPr>
        <p:spPr bwMode="auto">
          <a:xfrm>
            <a:off x="6218235"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6" name="Rectangle 15">
            <a:extLst>
              <a:ext uri="{FF2B5EF4-FFF2-40B4-BE49-F238E27FC236}">
                <a16:creationId xmlns:a16="http://schemas.microsoft.com/office/drawing/2014/main" id="{9B75B90B-D1ED-40A8-A5AD-3AB9EFF3C83A}"/>
              </a:ext>
            </a:extLst>
          </p:cNvPr>
          <p:cNvSpPr/>
          <p:nvPr/>
        </p:nvSpPr>
        <p:spPr bwMode="auto">
          <a:xfrm>
            <a:off x="9190034"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7" name="Rectangle 16">
            <a:extLst>
              <a:ext uri="{FF2B5EF4-FFF2-40B4-BE49-F238E27FC236}">
                <a16:creationId xmlns:a16="http://schemas.microsoft.com/office/drawing/2014/main" id="{070DF718-ED4E-46FC-9D79-456390F5AF98}"/>
              </a:ext>
            </a:extLst>
          </p:cNvPr>
          <p:cNvSpPr/>
          <p:nvPr/>
        </p:nvSpPr>
        <p:spPr bwMode="auto">
          <a:xfrm>
            <a:off x="272272" y="1061186"/>
            <a:ext cx="11615397" cy="2563227"/>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2" name="TextBox 1">
            <a:extLst>
              <a:ext uri="{FF2B5EF4-FFF2-40B4-BE49-F238E27FC236}">
                <a16:creationId xmlns:a16="http://schemas.microsoft.com/office/drawing/2014/main" id="{5798ABF8-BF2F-48A1-8C42-816384713DAC}"/>
              </a:ext>
            </a:extLst>
          </p:cNvPr>
          <p:cNvSpPr txBox="1"/>
          <p:nvPr/>
        </p:nvSpPr>
        <p:spPr>
          <a:xfrm>
            <a:off x="4423144" y="2537497"/>
            <a:ext cx="6634716" cy="960263"/>
          </a:xfrm>
          <a:prstGeom prst="rect">
            <a:avLst/>
          </a:prstGeom>
          <a:noFill/>
          <a:ln>
            <a:solidFill>
              <a:srgbClr val="FF5050"/>
            </a:solidFill>
          </a:ln>
        </p:spPr>
        <p:txBody>
          <a:bodyPr wrap="square" lIns="182880" tIns="146304" rIns="182880" bIns="146304" rtlCol="0">
            <a:spAutoFit/>
          </a:bodyPr>
          <a:lstStyle/>
          <a:p>
            <a:pPr>
              <a:lnSpc>
                <a:spcPct val="90000"/>
              </a:lnSpc>
              <a:spcAft>
                <a:spcPts val="600"/>
              </a:spcAft>
            </a:pPr>
            <a:r>
              <a:rPr lang="en-US" sz="2400" dirty="0">
                <a:solidFill>
                  <a:srgbClr val="FF0000"/>
                </a:solidFill>
              </a:rPr>
              <a:t>Note – Servers can be added individually up to 16 nodes per scale unit</a:t>
            </a:r>
          </a:p>
        </p:txBody>
      </p:sp>
    </p:spTree>
    <p:extLst>
      <p:ext uri="{BB962C8B-B14F-4D97-AF65-F5344CB8AC3E}">
        <p14:creationId xmlns:p14="http://schemas.microsoft.com/office/powerpoint/2010/main" val="135250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11" grpId="0" animBg="1"/>
      <p:bldP spid="15" grpId="0" animBg="1"/>
      <p:bldP spid="16" grpId="0" animBg="1"/>
      <p:bldP spid="17"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Compute</a:t>
            </a:r>
          </a:p>
        </p:txBody>
      </p:sp>
    </p:spTree>
    <p:extLst>
      <p:ext uri="{BB962C8B-B14F-4D97-AF65-F5344CB8AC3E}">
        <p14:creationId xmlns:p14="http://schemas.microsoft.com/office/powerpoint/2010/main" val="1564770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Compute</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31400" y="1117360"/>
            <a:ext cx="10268393"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7" name="Rectangle 46"/>
          <p:cNvSpPr/>
          <p:nvPr/>
        </p:nvSpPr>
        <p:spPr bwMode="auto">
          <a:xfrm>
            <a:off x="4888581" y="3199745"/>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Resource Provider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Guest Agent</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4882883" y="4805086"/>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Hyper-V Clusters</a:t>
            </a:r>
          </a:p>
        </p:txBody>
      </p:sp>
      <p:sp>
        <p:nvSpPr>
          <p:cNvPr id="49" name="Rectangle 48"/>
          <p:cNvSpPr/>
          <p:nvPr/>
        </p:nvSpPr>
        <p:spPr bwMode="auto">
          <a:xfrm>
            <a:off x="8427051" y="1844416"/>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50" name="Rectangle 49"/>
          <p:cNvSpPr/>
          <p:nvPr/>
        </p:nvSpPr>
        <p:spPr bwMode="auto">
          <a:xfrm>
            <a:off x="1271343" y="1849617"/>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vNICs</a:t>
            </a:r>
            <a:r>
              <a:rPr kumimoji="0" lang="en-US" sz="1600" b="0" i="0" u="none" strike="noStrike" kern="0" cap="none" spc="0" normalizeH="0" baseline="0" noProof="0">
                <a:ln>
                  <a:noFill/>
                </a:ln>
                <a:solidFill>
                  <a:srgbClr val="FFFFFF">
                    <a:lumMod val="75000"/>
                  </a:srgbClr>
                </a:solidFill>
                <a:effectLst/>
                <a:uLnTx/>
                <a:uFillTx/>
                <a:latin typeface="Segoe UI"/>
                <a:ea typeface="+mn-ea"/>
                <a:cs typeface="+mn-cs"/>
              </a:rPr>
              <a:t>, …</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4882883" y="1844416"/>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spTree>
    <p:extLst>
      <p:ext uri="{BB962C8B-B14F-4D97-AF65-F5344CB8AC3E}">
        <p14:creationId xmlns:p14="http://schemas.microsoft.com/office/powerpoint/2010/main" val="32519441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6B8B53A-42E2-48A6-8925-88BC21352B82}"/>
              </a:ext>
            </a:extLst>
          </p:cNvPr>
          <p:cNvSpPr/>
          <p:nvPr/>
        </p:nvSpPr>
        <p:spPr>
          <a:xfrm>
            <a:off x="611616" y="1477595"/>
            <a:ext cx="8467863" cy="612897"/>
          </a:xfrm>
          <a:prstGeom prst="rect">
            <a:avLst/>
          </a:prstGeom>
          <a:ln>
            <a:noFill/>
          </a:ln>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 An extension of Azure</a:t>
            </a:r>
          </a:p>
        </p:txBody>
      </p:sp>
      <p:sp>
        <p:nvSpPr>
          <p:cNvPr id="14" name="TextBox 13">
            <a:extLst>
              <a:ext uri="{FF2B5EF4-FFF2-40B4-BE49-F238E27FC236}">
                <a16:creationId xmlns:a16="http://schemas.microsoft.com/office/drawing/2014/main" id="{58B7F605-073D-4882-99BE-6BE383EC6993}"/>
              </a:ext>
            </a:extLst>
          </p:cNvPr>
          <p:cNvSpPr txBox="1"/>
          <p:nvPr/>
        </p:nvSpPr>
        <p:spPr>
          <a:xfrm>
            <a:off x="1629924" y="3795394"/>
            <a:ext cx="3295156"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Consistent application </a:t>
            </a:r>
            <a:br>
              <a:rPr lang="en-US" sz="1632">
                <a:gradFill>
                  <a:gsLst>
                    <a:gs pos="0">
                      <a:srgbClr val="1A1A1A"/>
                    </a:gs>
                    <a:gs pos="100000">
                      <a:srgbClr val="1A1A1A"/>
                    </a:gs>
                  </a:gsLst>
                  <a:lin ang="5400000" scaled="1"/>
                </a:gradFill>
              </a:rPr>
            </a:br>
            <a:r>
              <a:rPr lang="en-US" sz="1632">
                <a:gradFill>
                  <a:gsLst>
                    <a:gs pos="0">
                      <a:srgbClr val="1A1A1A"/>
                    </a:gs>
                    <a:gs pos="100000">
                      <a:srgbClr val="1A1A1A"/>
                    </a:gs>
                  </a:gsLst>
                  <a:lin ang="5400000" scaled="1"/>
                </a:gradFill>
              </a:rPr>
              <a:t>development</a:t>
            </a:r>
          </a:p>
        </p:txBody>
      </p:sp>
      <p:sp>
        <p:nvSpPr>
          <p:cNvPr id="15" name="TextBox 14">
            <a:extLst>
              <a:ext uri="{FF2B5EF4-FFF2-40B4-BE49-F238E27FC236}">
                <a16:creationId xmlns:a16="http://schemas.microsoft.com/office/drawing/2014/main" id="{EA12D1DF-4AA8-4FCD-B3E2-9B88AF4E3CC8}"/>
              </a:ext>
            </a:extLst>
          </p:cNvPr>
          <p:cNvSpPr txBox="1"/>
          <p:nvPr/>
        </p:nvSpPr>
        <p:spPr>
          <a:xfrm>
            <a:off x="4926957" y="3798300"/>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gs>
                    <a:gs pos="100000">
                      <a:srgbClr val="1A1A1A"/>
                    </a:gs>
                  </a:gsLst>
                  <a:lin ang="5400000" scaled="1"/>
                </a:gradFill>
              </a:rPr>
              <a:t>Azure services </a:t>
            </a:r>
          </a:p>
          <a:p>
            <a:pPr defTabSz="913752">
              <a:defRPr/>
            </a:pPr>
            <a:r>
              <a:rPr lang="en-US" sz="1632">
                <a:gradFill>
                  <a:gsLst>
                    <a:gs pos="0">
                      <a:srgbClr val="1A1A1A"/>
                    </a:gs>
                    <a:gs pos="100000">
                      <a:srgbClr val="1A1A1A"/>
                    </a:gs>
                  </a:gsLst>
                  <a:lin ang="5400000" scaled="1"/>
                </a:gradFill>
              </a:rPr>
              <a:t>available on-premises</a:t>
            </a:r>
          </a:p>
        </p:txBody>
      </p:sp>
      <p:sp>
        <p:nvSpPr>
          <p:cNvPr id="16" name="Freeform 9">
            <a:extLst>
              <a:ext uri="{FF2B5EF4-FFF2-40B4-BE49-F238E27FC236}">
                <a16:creationId xmlns:a16="http://schemas.microsoft.com/office/drawing/2014/main" id="{0E866F07-A28F-4C01-BB21-67A04D1A7030}"/>
              </a:ext>
            </a:extLst>
          </p:cNvPr>
          <p:cNvSpPr>
            <a:spLocks noEditPoints="1"/>
          </p:cNvSpPr>
          <p:nvPr/>
        </p:nvSpPr>
        <p:spPr bwMode="auto">
          <a:xfrm>
            <a:off x="2908957" y="2589010"/>
            <a:ext cx="737089" cy="816201"/>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7" name="Freeform: Shape 16">
            <a:extLst>
              <a:ext uri="{FF2B5EF4-FFF2-40B4-BE49-F238E27FC236}">
                <a16:creationId xmlns:a16="http://schemas.microsoft.com/office/drawing/2014/main" id="{C41C51A3-5DFF-4566-B218-8947F53223DC}"/>
              </a:ext>
            </a:extLst>
          </p:cNvPr>
          <p:cNvSpPr/>
          <p:nvPr/>
        </p:nvSpPr>
        <p:spPr bwMode="auto">
          <a:xfrm>
            <a:off x="2928845" y="3634158"/>
            <a:ext cx="69731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sz="1428" kern="0">
              <a:solidFill>
                <a:srgbClr val="FFFFFF"/>
              </a:solidFill>
              <a:latin typeface="Segoe UI"/>
            </a:endParaRPr>
          </a:p>
        </p:txBody>
      </p:sp>
      <p:sp>
        <p:nvSpPr>
          <p:cNvPr id="18" name="Freeform 13">
            <a:extLst>
              <a:ext uri="{FF2B5EF4-FFF2-40B4-BE49-F238E27FC236}">
                <a16:creationId xmlns:a16="http://schemas.microsoft.com/office/drawing/2014/main" id="{9F74BA6F-479A-4833-BA78-D205F334CA63}"/>
              </a:ext>
            </a:extLst>
          </p:cNvPr>
          <p:cNvSpPr>
            <a:spLocks/>
          </p:cNvSpPr>
          <p:nvPr/>
        </p:nvSpPr>
        <p:spPr bwMode="auto">
          <a:xfrm>
            <a:off x="5986929" y="2608895"/>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9" name="Freeform: Shape 18">
            <a:extLst>
              <a:ext uri="{FF2B5EF4-FFF2-40B4-BE49-F238E27FC236}">
                <a16:creationId xmlns:a16="http://schemas.microsoft.com/office/drawing/2014/main" id="{960C660E-AC20-4B8D-836A-16B842324BD1}"/>
              </a:ext>
            </a:extLst>
          </p:cNvPr>
          <p:cNvSpPr/>
          <p:nvPr/>
        </p:nvSpPr>
        <p:spPr bwMode="auto">
          <a:xfrm>
            <a:off x="5955958" y="3626045"/>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20" name="TextBox 19">
            <a:extLst>
              <a:ext uri="{FF2B5EF4-FFF2-40B4-BE49-F238E27FC236}">
                <a16:creationId xmlns:a16="http://schemas.microsoft.com/office/drawing/2014/main" id="{C7602FCA-3D88-4ED4-8820-BB60248A28B4}"/>
              </a:ext>
            </a:extLst>
          </p:cNvPr>
          <p:cNvSpPr txBox="1"/>
          <p:nvPr/>
        </p:nvSpPr>
        <p:spPr>
          <a:xfrm>
            <a:off x="8114356" y="379539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Purpose-built </a:t>
            </a:r>
          </a:p>
          <a:p>
            <a:pPr defTabSz="913752">
              <a:defRPr/>
            </a:pPr>
            <a:r>
              <a:rPr lang="en-US" sz="1632">
                <a:gradFill>
                  <a:gsLst>
                    <a:gs pos="0">
                      <a:srgbClr val="1A1A1A"/>
                    </a:gs>
                    <a:gs pos="100000">
                      <a:srgbClr val="1A1A1A"/>
                    </a:gs>
                  </a:gsLst>
                  <a:lin ang="5400000" scaled="1"/>
                </a:gradFill>
              </a:rPr>
              <a:t>integrated system</a:t>
            </a:r>
          </a:p>
        </p:txBody>
      </p:sp>
      <p:sp>
        <p:nvSpPr>
          <p:cNvPr id="21" name="Freeform 5">
            <a:extLst>
              <a:ext uri="{FF2B5EF4-FFF2-40B4-BE49-F238E27FC236}">
                <a16:creationId xmlns:a16="http://schemas.microsoft.com/office/drawing/2014/main" id="{85D7A4AF-1163-4F04-A81B-CF3E1759D2E8}"/>
              </a:ext>
            </a:extLst>
          </p:cNvPr>
          <p:cNvSpPr>
            <a:spLocks noEditPoints="1"/>
          </p:cNvSpPr>
          <p:nvPr/>
        </p:nvSpPr>
        <p:spPr bwMode="auto">
          <a:xfrm>
            <a:off x="9081930" y="2698689"/>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2" name="Freeform: Shape 21">
            <a:extLst>
              <a:ext uri="{FF2B5EF4-FFF2-40B4-BE49-F238E27FC236}">
                <a16:creationId xmlns:a16="http://schemas.microsoft.com/office/drawing/2014/main" id="{D9F0B021-A224-49AF-9850-25CD30003CBE}"/>
              </a:ext>
            </a:extLst>
          </p:cNvPr>
          <p:cNvSpPr/>
          <p:nvPr/>
        </p:nvSpPr>
        <p:spPr bwMode="auto">
          <a:xfrm>
            <a:off x="9145642" y="3639971"/>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68" name="Freeform 5">
            <a:extLst>
              <a:ext uri="{FF2B5EF4-FFF2-40B4-BE49-F238E27FC236}">
                <a16:creationId xmlns:a16="http://schemas.microsoft.com/office/drawing/2014/main" id="{205DEB0A-09DA-40B0-8185-AB0784CE2314}"/>
              </a:ext>
            </a:extLst>
          </p:cNvPr>
          <p:cNvSpPr>
            <a:spLocks noEditPoints="1"/>
          </p:cNvSpPr>
          <p:nvPr/>
        </p:nvSpPr>
        <p:spPr bwMode="auto">
          <a:xfrm>
            <a:off x="9079480" y="2718847"/>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Tree>
    <p:extLst>
      <p:ext uri="{BB962C8B-B14F-4D97-AF65-F5344CB8AC3E}">
        <p14:creationId xmlns:p14="http://schemas.microsoft.com/office/powerpoint/2010/main" val="24930199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sizes on Azure Stack Hub</a:t>
            </a:r>
          </a:p>
        </p:txBody>
      </p:sp>
      <p:sp>
        <p:nvSpPr>
          <p:cNvPr id="5" name="TextBox 4"/>
          <p:cNvSpPr txBox="1"/>
          <p:nvPr/>
        </p:nvSpPr>
        <p:spPr>
          <a:xfrm>
            <a:off x="274639" y="1212849"/>
            <a:ext cx="6935996" cy="591854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Azure Stack Hub supports a subset of VM sizes</a:t>
            </a:r>
          </a:p>
          <a:p>
            <a:pPr marL="285750" marR="0" lvl="1" indent="-285750" algn="l" defTabSz="932742" rtl="0" eaLnBrk="1" fontAlgn="ctr"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Currently we have support for A, D, DS and F</a:t>
            </a:r>
          </a:p>
          <a:p>
            <a:pPr marL="285750" marR="0" lvl="1" indent="-285750" algn="l" defTabSz="932742" rtl="0" eaLnBrk="1" fontAlgn="ctr" latinLnBrk="0" hangingPunct="1">
              <a:lnSpc>
                <a:spcPct val="90000"/>
              </a:lnSpc>
              <a:spcBef>
                <a:spcPct val="200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Emulation is imperfect and is focused on uniform in-guest quantities</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RAM, CPU, Disk size quantities are aligned to Azure</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Storage performance is likely to be significantly better than Azure</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CPU performance is better than Azure for low-load environments</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CPU performance is non-deterministic for a given VM size (A VM size may run faster than a Dv2)</a:t>
            </a:r>
          </a:p>
          <a:p>
            <a:pPr marL="466371" marR="0" lvl="1"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466371" marR="0" lvl="1"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grpSp>
        <p:nvGrpSpPr>
          <p:cNvPr id="9" name="Group 8">
            <a:extLst>
              <a:ext uri="{FF2B5EF4-FFF2-40B4-BE49-F238E27FC236}">
                <a16:creationId xmlns:a16="http://schemas.microsoft.com/office/drawing/2014/main" id="{755C179D-2FD6-48F2-8D92-6D47EE6998E5}"/>
              </a:ext>
            </a:extLst>
          </p:cNvPr>
          <p:cNvGrpSpPr/>
          <p:nvPr/>
        </p:nvGrpSpPr>
        <p:grpSpPr>
          <a:xfrm>
            <a:off x="9503828" y="1212849"/>
            <a:ext cx="2181586" cy="1198057"/>
            <a:chOff x="1126308" y="1763123"/>
            <a:chExt cx="2181896" cy="1198227"/>
          </a:xfrm>
        </p:grpSpPr>
        <p:sp>
          <p:nvSpPr>
            <p:cNvPr id="10" name="Rectangle 9">
              <a:extLst>
                <a:ext uri="{FF2B5EF4-FFF2-40B4-BE49-F238E27FC236}">
                  <a16:creationId xmlns:a16="http://schemas.microsoft.com/office/drawing/2014/main" id="{076F30AD-520C-44B3-AB90-30FB5424324B}"/>
                </a:ext>
              </a:extLst>
            </p:cNvPr>
            <p:cNvSpPr/>
            <p:nvPr/>
          </p:nvSpPr>
          <p:spPr bwMode="auto">
            <a:xfrm>
              <a:off x="1235575" y="1983620"/>
              <a:ext cx="207262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D9B9FA44-DECB-453D-906B-0EE55ECBAE21}"/>
                </a:ext>
              </a:extLst>
            </p:cNvPr>
            <p:cNvSpPr/>
            <p:nvPr/>
          </p:nvSpPr>
          <p:spPr bwMode="auto">
            <a:xfrm>
              <a:off x="1582518" y="1800639"/>
              <a:ext cx="1032661" cy="337311"/>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2" name="Group 11">
              <a:extLst>
                <a:ext uri="{FF2B5EF4-FFF2-40B4-BE49-F238E27FC236}">
                  <a16:creationId xmlns:a16="http://schemas.microsoft.com/office/drawing/2014/main" id="{2C26426A-2CE6-440C-9360-36B59EF0D3D2}"/>
                </a:ext>
              </a:extLst>
            </p:cNvPr>
            <p:cNvGrpSpPr/>
            <p:nvPr/>
          </p:nvGrpSpPr>
          <p:grpSpPr>
            <a:xfrm>
              <a:off x="1457286" y="2332382"/>
              <a:ext cx="679586" cy="520830"/>
              <a:chOff x="1107905" y="1985997"/>
              <a:chExt cx="865583" cy="663377"/>
            </a:xfrm>
          </p:grpSpPr>
          <p:sp>
            <p:nvSpPr>
              <p:cNvPr id="19" name="monitor">
                <a:extLst>
                  <a:ext uri="{FF2B5EF4-FFF2-40B4-BE49-F238E27FC236}">
                    <a16:creationId xmlns:a16="http://schemas.microsoft.com/office/drawing/2014/main" id="{64D2EEB0-A687-40BD-998B-A90BBFECD020}"/>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44B7FE38-8F58-4188-B6B2-8EFE27759BB2}"/>
                  </a:ext>
                </a:extLst>
              </p:cNvPr>
              <p:cNvSpPr txBox="1"/>
              <p:nvPr/>
            </p:nvSpPr>
            <p:spPr>
              <a:xfrm>
                <a:off x="1434450" y="2120073"/>
                <a:ext cx="179111"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13" name="Group 12">
              <a:extLst>
                <a:ext uri="{FF2B5EF4-FFF2-40B4-BE49-F238E27FC236}">
                  <a16:creationId xmlns:a16="http://schemas.microsoft.com/office/drawing/2014/main" id="{561E920D-8189-4379-8114-D2A68C1D833F}"/>
                </a:ext>
              </a:extLst>
            </p:cNvPr>
            <p:cNvGrpSpPr/>
            <p:nvPr/>
          </p:nvGrpSpPr>
          <p:grpSpPr>
            <a:xfrm>
              <a:off x="2396839" y="2332382"/>
              <a:ext cx="679586" cy="520830"/>
              <a:chOff x="2294035" y="1985997"/>
              <a:chExt cx="865583" cy="663377"/>
            </a:xfrm>
          </p:grpSpPr>
          <p:sp>
            <p:nvSpPr>
              <p:cNvPr id="17" name="monitor">
                <a:extLst>
                  <a:ext uri="{FF2B5EF4-FFF2-40B4-BE49-F238E27FC236}">
                    <a16:creationId xmlns:a16="http://schemas.microsoft.com/office/drawing/2014/main" id="{83053F0D-011A-45CF-BC32-26BD63BEAF82}"/>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24052603-0CFE-435C-9D5E-65952222785F}"/>
                  </a:ext>
                </a:extLst>
              </p:cNvPr>
              <p:cNvSpPr txBox="1"/>
              <p:nvPr/>
            </p:nvSpPr>
            <p:spPr>
              <a:xfrm>
                <a:off x="2482040" y="2120073"/>
                <a:ext cx="456606"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 name="Group 13">
              <a:extLst>
                <a:ext uri="{FF2B5EF4-FFF2-40B4-BE49-F238E27FC236}">
                  <a16:creationId xmlns:a16="http://schemas.microsoft.com/office/drawing/2014/main" id="{605DE885-FAAE-45CC-BCB5-EEDCA6C4A8BF}"/>
                </a:ext>
              </a:extLst>
            </p:cNvPr>
            <p:cNvGrpSpPr/>
            <p:nvPr/>
          </p:nvGrpSpPr>
          <p:grpSpPr>
            <a:xfrm>
              <a:off x="1126308" y="1763123"/>
              <a:ext cx="449062" cy="449062"/>
              <a:chOff x="1069967" y="1804673"/>
              <a:chExt cx="365962" cy="365962"/>
            </a:xfrm>
          </p:grpSpPr>
          <p:sp>
            <p:nvSpPr>
              <p:cNvPr id="15" name="Oval 14">
                <a:extLst>
                  <a:ext uri="{FF2B5EF4-FFF2-40B4-BE49-F238E27FC236}">
                    <a16:creationId xmlns:a16="http://schemas.microsoft.com/office/drawing/2014/main" id="{0B74D59E-B030-4996-B3D5-3E5C3007B8DF}"/>
                  </a:ext>
                </a:extLst>
              </p:cNvPr>
              <p:cNvSpPr/>
              <p:nvPr/>
            </p:nvSpPr>
            <p:spPr bwMode="auto">
              <a:xfrm>
                <a:off x="1069967" y="1804673"/>
                <a:ext cx="365962" cy="365962"/>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desktop">
                <a:extLst>
                  <a:ext uri="{FF2B5EF4-FFF2-40B4-BE49-F238E27FC236}">
                    <a16:creationId xmlns:a16="http://schemas.microsoft.com/office/drawing/2014/main" id="{54E2F1DE-7BF0-49B9-9818-4D0C36E6BCAC}"/>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83689B07-E6CD-4A22-8FE8-3EA5B24C1B27}"/>
              </a:ext>
            </a:extLst>
          </p:cNvPr>
          <p:cNvGrpSpPr/>
          <p:nvPr/>
        </p:nvGrpSpPr>
        <p:grpSpPr>
          <a:xfrm>
            <a:off x="7426670" y="2678396"/>
            <a:ext cx="4258744" cy="1198057"/>
            <a:chOff x="7426670" y="2678396"/>
            <a:chExt cx="4258744" cy="1198057"/>
          </a:xfrm>
        </p:grpSpPr>
        <p:grpSp>
          <p:nvGrpSpPr>
            <p:cNvPr id="22" name="Group 21">
              <a:extLst>
                <a:ext uri="{FF2B5EF4-FFF2-40B4-BE49-F238E27FC236}">
                  <a16:creationId xmlns:a16="http://schemas.microsoft.com/office/drawing/2014/main" id="{903B226D-E9FC-46D8-8FBB-75042D00A4D9}"/>
                </a:ext>
              </a:extLst>
            </p:cNvPr>
            <p:cNvGrpSpPr/>
            <p:nvPr/>
          </p:nvGrpSpPr>
          <p:grpSpPr>
            <a:xfrm>
              <a:off x="7774265" y="3245552"/>
              <a:ext cx="691739" cy="520756"/>
              <a:chOff x="5177200" y="1985997"/>
              <a:chExt cx="865582" cy="663377"/>
            </a:xfrm>
          </p:grpSpPr>
          <p:sp>
            <p:nvSpPr>
              <p:cNvPr id="37" name="monitor">
                <a:extLst>
                  <a:ext uri="{FF2B5EF4-FFF2-40B4-BE49-F238E27FC236}">
                    <a16:creationId xmlns:a16="http://schemas.microsoft.com/office/drawing/2014/main" id="{E08E687C-2B0D-4567-BEC4-AEF93694F27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id="{84DDFE1A-6E31-41CF-A614-A4E92A77093D}"/>
                  </a:ext>
                </a:extLst>
              </p:cNvPr>
              <p:cNvSpPr txBox="1"/>
              <p:nvPr/>
            </p:nvSpPr>
            <p:spPr>
              <a:xfrm>
                <a:off x="5514187" y="2120336"/>
                <a:ext cx="191607"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23" name="Group 22">
              <a:extLst>
                <a:ext uri="{FF2B5EF4-FFF2-40B4-BE49-F238E27FC236}">
                  <a16:creationId xmlns:a16="http://schemas.microsoft.com/office/drawing/2014/main" id="{E8426170-06E7-464F-9523-533754AEE0DC}"/>
                </a:ext>
              </a:extLst>
            </p:cNvPr>
            <p:cNvGrpSpPr/>
            <p:nvPr/>
          </p:nvGrpSpPr>
          <p:grpSpPr>
            <a:xfrm>
              <a:off x="8791252" y="3245552"/>
              <a:ext cx="691739" cy="520756"/>
              <a:chOff x="6375635" y="1985997"/>
              <a:chExt cx="865582" cy="663377"/>
            </a:xfrm>
          </p:grpSpPr>
          <p:sp>
            <p:nvSpPr>
              <p:cNvPr id="35" name="monitor">
                <a:extLst>
                  <a:ext uri="{FF2B5EF4-FFF2-40B4-BE49-F238E27FC236}">
                    <a16:creationId xmlns:a16="http://schemas.microsoft.com/office/drawing/2014/main" id="{DD47FE81-4E3D-4F27-83F0-02AD5CB13364}"/>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4444197D-E24A-4F50-8F63-CD5CD197F9B1}"/>
                  </a:ext>
                </a:extLst>
              </p:cNvPr>
              <p:cNvSpPr txBox="1"/>
              <p:nvPr/>
            </p:nvSpPr>
            <p:spPr>
              <a:xfrm>
                <a:off x="6571001" y="2120336"/>
                <a:ext cx="474852"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24" name="Group 23">
              <a:extLst>
                <a:ext uri="{FF2B5EF4-FFF2-40B4-BE49-F238E27FC236}">
                  <a16:creationId xmlns:a16="http://schemas.microsoft.com/office/drawing/2014/main" id="{86FE4BB3-99DF-481D-ACA0-A70B627CDE41}"/>
                </a:ext>
              </a:extLst>
            </p:cNvPr>
            <p:cNvGrpSpPr/>
            <p:nvPr/>
          </p:nvGrpSpPr>
          <p:grpSpPr>
            <a:xfrm>
              <a:off x="9808222" y="3245554"/>
              <a:ext cx="691755" cy="520766"/>
              <a:chOff x="7574071" y="1985997"/>
              <a:chExt cx="865603" cy="663392"/>
            </a:xfrm>
          </p:grpSpPr>
          <p:sp>
            <p:nvSpPr>
              <p:cNvPr id="33" name="monitor">
                <a:extLst>
                  <a:ext uri="{FF2B5EF4-FFF2-40B4-BE49-F238E27FC236}">
                    <a16:creationId xmlns:a16="http://schemas.microsoft.com/office/drawing/2014/main" id="{AFEB17CB-BDFF-4A86-AC3E-E112984708A2}"/>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DBEDC2ED-D8FE-4350-AF46-0071B4455510}"/>
                  </a:ext>
                </a:extLst>
              </p:cNvPr>
              <p:cNvSpPr txBox="1"/>
              <p:nvPr/>
            </p:nvSpPr>
            <p:spPr>
              <a:xfrm>
                <a:off x="7844397" y="2120336"/>
                <a:ext cx="324949" cy="282127"/>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a:t>
                </a:r>
              </a:p>
            </p:txBody>
          </p:sp>
        </p:grpSp>
        <p:sp>
          <p:nvSpPr>
            <p:cNvPr id="25" name="Rectangle 24">
              <a:extLst>
                <a:ext uri="{FF2B5EF4-FFF2-40B4-BE49-F238E27FC236}">
                  <a16:creationId xmlns:a16="http://schemas.microsoft.com/office/drawing/2014/main" id="{003E7C1B-C5A0-4B62-B4C7-BFEC16CFD34F}"/>
                </a:ext>
              </a:extLst>
            </p:cNvPr>
            <p:cNvSpPr/>
            <p:nvPr/>
          </p:nvSpPr>
          <p:spPr bwMode="auto">
            <a:xfrm>
              <a:off x="7550748" y="2898862"/>
              <a:ext cx="4134666"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DC6F652A-9CF5-4CF8-BCCF-ECA349DD39F7}"/>
                </a:ext>
              </a:extLst>
            </p:cNvPr>
            <p:cNvSpPr/>
            <p:nvPr/>
          </p:nvSpPr>
          <p:spPr bwMode="auto">
            <a:xfrm>
              <a:off x="7885429" y="2715907"/>
              <a:ext cx="1495659" cy="337263"/>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27" name="Group 26">
              <a:extLst>
                <a:ext uri="{FF2B5EF4-FFF2-40B4-BE49-F238E27FC236}">
                  <a16:creationId xmlns:a16="http://schemas.microsoft.com/office/drawing/2014/main" id="{829A35D4-6C3F-4B49-BA76-6277D332BC0C}"/>
                </a:ext>
              </a:extLst>
            </p:cNvPr>
            <p:cNvGrpSpPr/>
            <p:nvPr/>
          </p:nvGrpSpPr>
          <p:grpSpPr>
            <a:xfrm>
              <a:off x="7426670" y="2678396"/>
              <a:ext cx="456070" cy="447992"/>
              <a:chOff x="5233109" y="1763123"/>
              <a:chExt cx="448056" cy="448056"/>
            </a:xfrm>
          </p:grpSpPr>
          <p:sp>
            <p:nvSpPr>
              <p:cNvPr id="31" name="Oval 30">
                <a:extLst>
                  <a:ext uri="{FF2B5EF4-FFF2-40B4-BE49-F238E27FC236}">
                    <a16:creationId xmlns:a16="http://schemas.microsoft.com/office/drawing/2014/main" id="{F9B55EE7-1983-4C91-A18E-92E130131191}"/>
                  </a:ext>
                </a:extLst>
              </p:cNvPr>
              <p:cNvSpPr/>
              <p:nvPr/>
            </p:nvSpPr>
            <p:spPr bwMode="auto">
              <a:xfrm>
                <a:off x="5233109" y="1763123"/>
                <a:ext cx="448056" cy="448056"/>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server">
                <a:extLst>
                  <a:ext uri="{FF2B5EF4-FFF2-40B4-BE49-F238E27FC236}">
                    <a16:creationId xmlns:a16="http://schemas.microsoft.com/office/drawing/2014/main" id="{517BBC30-A062-441C-833B-1AE26462B378}"/>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C97402A0-A2FD-4D18-8F77-140BD4C0699F}"/>
                </a:ext>
              </a:extLst>
            </p:cNvPr>
            <p:cNvGrpSpPr/>
            <p:nvPr/>
          </p:nvGrpSpPr>
          <p:grpSpPr>
            <a:xfrm>
              <a:off x="10825208" y="3245552"/>
              <a:ext cx="691755" cy="520766"/>
              <a:chOff x="7574071" y="1985997"/>
              <a:chExt cx="865603" cy="663392"/>
            </a:xfrm>
          </p:grpSpPr>
          <p:sp>
            <p:nvSpPr>
              <p:cNvPr id="29" name="monitor">
                <a:extLst>
                  <a:ext uri="{FF2B5EF4-FFF2-40B4-BE49-F238E27FC236}">
                    <a16:creationId xmlns:a16="http://schemas.microsoft.com/office/drawing/2014/main" id="{BD4B59EC-DB0A-4B53-8E9C-C4B08B4B294E}"/>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1C8678BA-84ED-4776-91D4-C27E64D495CE}"/>
                  </a:ext>
                </a:extLst>
              </p:cNvPr>
              <p:cNvSpPr txBox="1"/>
              <p:nvPr/>
            </p:nvSpPr>
            <p:spPr>
              <a:xfrm>
                <a:off x="7707999" y="2120336"/>
                <a:ext cx="597747" cy="282127"/>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grpSp>
      </p:grpSp>
      <p:grpSp>
        <p:nvGrpSpPr>
          <p:cNvPr id="51" name="Group 50">
            <a:extLst>
              <a:ext uri="{FF2B5EF4-FFF2-40B4-BE49-F238E27FC236}">
                <a16:creationId xmlns:a16="http://schemas.microsoft.com/office/drawing/2014/main" id="{1DEAABC5-D03B-47F0-971B-70D42C97285A}"/>
              </a:ext>
            </a:extLst>
          </p:cNvPr>
          <p:cNvGrpSpPr/>
          <p:nvPr/>
        </p:nvGrpSpPr>
        <p:grpSpPr>
          <a:xfrm>
            <a:off x="7424571" y="4425478"/>
            <a:ext cx="4260843" cy="1193999"/>
            <a:chOff x="7424571" y="4425478"/>
            <a:chExt cx="4260843" cy="1193999"/>
          </a:xfrm>
        </p:grpSpPr>
        <p:grpSp>
          <p:nvGrpSpPr>
            <p:cNvPr id="52" name="Group 51">
              <a:extLst>
                <a:ext uri="{FF2B5EF4-FFF2-40B4-BE49-F238E27FC236}">
                  <a16:creationId xmlns:a16="http://schemas.microsoft.com/office/drawing/2014/main" id="{56A062F4-F453-4C26-8B42-7ACE012ADEAB}"/>
                </a:ext>
              </a:extLst>
            </p:cNvPr>
            <p:cNvGrpSpPr/>
            <p:nvPr/>
          </p:nvGrpSpPr>
          <p:grpSpPr>
            <a:xfrm>
              <a:off x="7805052" y="4989007"/>
              <a:ext cx="679490" cy="520756"/>
              <a:chOff x="8994248" y="1985997"/>
              <a:chExt cx="865583" cy="663377"/>
            </a:xfrm>
          </p:grpSpPr>
          <p:sp>
            <p:nvSpPr>
              <p:cNvPr id="67" name="monitor">
                <a:extLst>
                  <a:ext uri="{FF2B5EF4-FFF2-40B4-BE49-F238E27FC236}">
                    <a16:creationId xmlns:a16="http://schemas.microsoft.com/office/drawing/2014/main" id="{AD050FA7-9719-4261-B67B-1C7E5BCDD8A5}"/>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6CE4C1D0-7DCA-404E-AE81-BEA197695C45}"/>
                  </a:ext>
                </a:extLst>
              </p:cNvPr>
              <p:cNvSpPr txBox="1"/>
              <p:nvPr/>
            </p:nvSpPr>
            <p:spPr>
              <a:xfrm>
                <a:off x="9360396" y="2120336"/>
                <a:ext cx="133291"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53" name="Group 52">
              <a:extLst>
                <a:ext uri="{FF2B5EF4-FFF2-40B4-BE49-F238E27FC236}">
                  <a16:creationId xmlns:a16="http://schemas.microsoft.com/office/drawing/2014/main" id="{58AE458A-13DE-4B53-A224-F5BADAF734D0}"/>
                </a:ext>
              </a:extLst>
            </p:cNvPr>
            <p:cNvGrpSpPr/>
            <p:nvPr/>
          </p:nvGrpSpPr>
          <p:grpSpPr>
            <a:xfrm>
              <a:off x="8804026" y="4989007"/>
              <a:ext cx="679490" cy="520756"/>
              <a:chOff x="10201320" y="1985997"/>
              <a:chExt cx="865583" cy="663377"/>
            </a:xfrm>
          </p:grpSpPr>
          <p:sp>
            <p:nvSpPr>
              <p:cNvPr id="65" name="monitor">
                <a:extLst>
                  <a:ext uri="{FF2B5EF4-FFF2-40B4-BE49-F238E27FC236}">
                    <a16:creationId xmlns:a16="http://schemas.microsoft.com/office/drawing/2014/main" id="{09A1C28E-0B62-40E6-9EBF-162E7A34C8C1}"/>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9B1CE754-EBAE-415F-9B87-81C63E913037}"/>
                  </a:ext>
                </a:extLst>
              </p:cNvPr>
              <p:cNvSpPr txBox="1"/>
              <p:nvPr/>
            </p:nvSpPr>
            <p:spPr>
              <a:xfrm>
                <a:off x="10425841" y="2120336"/>
                <a:ext cx="416536"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54" name="Rectangle 53">
              <a:extLst>
                <a:ext uri="{FF2B5EF4-FFF2-40B4-BE49-F238E27FC236}">
                  <a16:creationId xmlns:a16="http://schemas.microsoft.com/office/drawing/2014/main" id="{66A25229-D32C-4A91-8129-1C89CF0478EA}"/>
                </a:ext>
              </a:extLst>
            </p:cNvPr>
            <p:cNvSpPr/>
            <p:nvPr/>
          </p:nvSpPr>
          <p:spPr bwMode="auto">
            <a:xfrm>
              <a:off x="7550748" y="4641886"/>
              <a:ext cx="4134666"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98A119BD-6AF2-428D-AB99-D6F0EDFC9557}"/>
                </a:ext>
              </a:extLst>
            </p:cNvPr>
            <p:cNvSpPr/>
            <p:nvPr/>
          </p:nvSpPr>
          <p:spPr bwMode="auto">
            <a:xfrm>
              <a:off x="7778423" y="4446626"/>
              <a:ext cx="1803386" cy="337263"/>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56" name="Group 55">
              <a:extLst>
                <a:ext uri="{FF2B5EF4-FFF2-40B4-BE49-F238E27FC236}">
                  <a16:creationId xmlns:a16="http://schemas.microsoft.com/office/drawing/2014/main" id="{CBA7CAFC-E503-4398-8CD3-A673830BC256}"/>
                </a:ext>
              </a:extLst>
            </p:cNvPr>
            <p:cNvGrpSpPr/>
            <p:nvPr/>
          </p:nvGrpSpPr>
          <p:grpSpPr>
            <a:xfrm>
              <a:off x="7424571" y="4425478"/>
              <a:ext cx="447992" cy="447992"/>
              <a:chOff x="8646073" y="1794074"/>
              <a:chExt cx="365962" cy="365962"/>
            </a:xfrm>
          </p:grpSpPr>
          <p:sp>
            <p:nvSpPr>
              <p:cNvPr id="63" name="Oval 62">
                <a:extLst>
                  <a:ext uri="{FF2B5EF4-FFF2-40B4-BE49-F238E27FC236}">
                    <a16:creationId xmlns:a16="http://schemas.microsoft.com/office/drawing/2014/main" id="{6AED04B6-DE04-46AB-9B56-1423C6FAA834}"/>
                  </a:ext>
                </a:extLst>
              </p:cNvPr>
              <p:cNvSpPr/>
              <p:nvPr/>
            </p:nvSpPr>
            <p:spPr bwMode="auto">
              <a:xfrm>
                <a:off x="8646073" y="1794074"/>
                <a:ext cx="365962" cy="365962"/>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binary">
                <a:extLst>
                  <a:ext uri="{FF2B5EF4-FFF2-40B4-BE49-F238E27FC236}">
                    <a16:creationId xmlns:a16="http://schemas.microsoft.com/office/drawing/2014/main" id="{8B563095-F55C-4FBA-8003-97E5B3C324C1}"/>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98E62E4-451D-4121-9DF9-1CE143B7DEDD}"/>
                </a:ext>
              </a:extLst>
            </p:cNvPr>
            <p:cNvGrpSpPr/>
            <p:nvPr/>
          </p:nvGrpSpPr>
          <p:grpSpPr>
            <a:xfrm>
              <a:off x="9806039" y="4989007"/>
              <a:ext cx="679490" cy="520756"/>
              <a:chOff x="10201320" y="1985997"/>
              <a:chExt cx="865583" cy="663377"/>
            </a:xfrm>
          </p:grpSpPr>
          <p:sp>
            <p:nvSpPr>
              <p:cNvPr id="61" name="monitor">
                <a:extLst>
                  <a:ext uri="{FF2B5EF4-FFF2-40B4-BE49-F238E27FC236}">
                    <a16:creationId xmlns:a16="http://schemas.microsoft.com/office/drawing/2014/main" id="{64186D60-667B-4292-A88B-B09FDD8DEF94}"/>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DA21CEB1-D3B9-4C4F-90D2-C7B2F9827BED}"/>
                  </a:ext>
                </a:extLst>
              </p:cNvPr>
              <p:cNvSpPr txBox="1"/>
              <p:nvPr/>
            </p:nvSpPr>
            <p:spPr>
              <a:xfrm>
                <a:off x="10497293" y="2120336"/>
                <a:ext cx="273631" cy="2821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a:t>
                </a:r>
              </a:p>
            </p:txBody>
          </p:sp>
        </p:grpSp>
        <p:grpSp>
          <p:nvGrpSpPr>
            <p:cNvPr id="58" name="Group 57">
              <a:extLst>
                <a:ext uri="{FF2B5EF4-FFF2-40B4-BE49-F238E27FC236}">
                  <a16:creationId xmlns:a16="http://schemas.microsoft.com/office/drawing/2014/main" id="{74DA0A25-7D5C-4F72-BBEA-3F6461FA3D46}"/>
                </a:ext>
              </a:extLst>
            </p:cNvPr>
            <p:cNvGrpSpPr/>
            <p:nvPr/>
          </p:nvGrpSpPr>
          <p:grpSpPr>
            <a:xfrm>
              <a:off x="10808052" y="4989007"/>
              <a:ext cx="679490" cy="520756"/>
              <a:chOff x="10201320" y="1985997"/>
              <a:chExt cx="865583" cy="663377"/>
            </a:xfrm>
          </p:grpSpPr>
          <p:sp>
            <p:nvSpPr>
              <p:cNvPr id="59" name="monitor">
                <a:extLst>
                  <a:ext uri="{FF2B5EF4-FFF2-40B4-BE49-F238E27FC236}">
                    <a16:creationId xmlns:a16="http://schemas.microsoft.com/office/drawing/2014/main" id="{5893D774-B87B-47E2-ABA9-7D4B98E76CA6}"/>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0" name="TextBox 59">
                <a:extLst>
                  <a:ext uri="{FF2B5EF4-FFF2-40B4-BE49-F238E27FC236}">
                    <a16:creationId xmlns:a16="http://schemas.microsoft.com/office/drawing/2014/main" id="{87947CD5-DB51-4686-B017-562D92D89266}"/>
                  </a:ext>
                </a:extLst>
              </p:cNvPr>
              <p:cNvSpPr txBox="1"/>
              <p:nvPr/>
            </p:nvSpPr>
            <p:spPr>
              <a:xfrm>
                <a:off x="10358437" y="2120336"/>
                <a:ext cx="551346" cy="2821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sp>
        <p:nvSpPr>
          <p:cNvPr id="2" name="Rectangle 1">
            <a:extLst>
              <a:ext uri="{FF2B5EF4-FFF2-40B4-BE49-F238E27FC236}">
                <a16:creationId xmlns:a16="http://schemas.microsoft.com/office/drawing/2014/main" id="{12275FAC-63D6-4976-AB24-BC67B16683C6}"/>
              </a:ext>
            </a:extLst>
          </p:cNvPr>
          <p:cNvSpPr/>
          <p:nvPr/>
        </p:nvSpPr>
        <p:spPr>
          <a:xfrm>
            <a:off x="274639" y="6312707"/>
            <a:ext cx="4770858" cy="430887"/>
          </a:xfrm>
          <a:prstGeom prst="rect">
            <a:avLst/>
          </a:prstGeom>
        </p:spPr>
        <p:txBody>
          <a:bodyPr wrap="none">
            <a:spAutoFit/>
          </a:bodyPr>
          <a:lstStyle/>
          <a:p>
            <a:r>
              <a:rPr lang="en-US" sz="1100" b="1" dirty="0">
                <a:solidFill>
                  <a:srgbClr val="000000"/>
                </a:solidFill>
                <a:latin typeface="Calibri" panose="020F0502020204030204" pitchFamily="34" charset="0"/>
                <a:cs typeface="Calibri" panose="020F0502020204030204" pitchFamily="34" charset="0"/>
              </a:rPr>
              <a:t>Virtual machine sizes supported in Azure Stack Hub</a:t>
            </a:r>
          </a:p>
          <a:p>
            <a:r>
              <a:rPr lang="en-US" sz="1100" dirty="0">
                <a:latin typeface="Calibri" panose="020F0502020204030204" pitchFamily="34" charset="0"/>
                <a:cs typeface="Calibri" panose="020F0502020204030204" pitchFamily="34" charset="0"/>
                <a:hlinkClick r:id="rId3"/>
              </a:rPr>
              <a:t>https://docs.microsoft.com/en-us/azure/azure-stack/user/azure-stack-vm-sizes</a:t>
            </a:r>
            <a:r>
              <a:rPr lang="en-US" sz="11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3693871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Networking</a:t>
            </a:r>
          </a:p>
        </p:txBody>
      </p:sp>
    </p:spTree>
    <p:extLst>
      <p:ext uri="{BB962C8B-B14F-4D97-AF65-F5344CB8AC3E}">
        <p14:creationId xmlns:p14="http://schemas.microsoft.com/office/powerpoint/2010/main" val="28725879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Networking</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15794" y="1117360"/>
            <a:ext cx="10283999"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6" name="Rectangle 45"/>
          <p:cNvSpPr/>
          <p:nvPr/>
        </p:nvSpPr>
        <p:spPr bwMode="auto">
          <a:xfrm>
            <a:off x="4882883" y="1828529"/>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8413862" y="1821352"/>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47" name="Rectangle 46"/>
          <p:cNvSpPr/>
          <p:nvPr/>
        </p:nvSpPr>
        <p:spPr bwMode="auto">
          <a:xfrm>
            <a:off x="1280355" y="1825538"/>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a:ea typeface="+mn-ea"/>
                <a:cs typeface="+mn-cs"/>
              </a:rPr>
              <a:t>vNICs</a:t>
            </a:r>
            <a:r>
              <a:rPr kumimoji="0" lang="en-US" sz="1600" b="0" i="0" u="none" strike="noStrike" kern="0" cap="none" spc="0" normalizeH="0" baseline="0" noProof="0">
                <a:ln>
                  <a:noFill/>
                </a:ln>
                <a:solidFill>
                  <a:srgbClr val="FFFFFF"/>
                </a:solidFill>
                <a:effectLst/>
                <a:uLnTx/>
                <a:uFillTx/>
                <a:latin typeface="Segoe UI"/>
                <a:ea typeface="+mn-ea"/>
                <a:cs typeface="+mn-cs"/>
              </a:rPr>
              <a:t>, GWs, SLBs, </a:t>
            </a:r>
            <a:r>
              <a:rPr kumimoji="0" lang="en-US" sz="1600" b="0" i="0" u="none" strike="noStrike" kern="0" cap="none" spc="0" normalizeH="0" baseline="0" noProof="0" err="1">
                <a:ln>
                  <a:noFill/>
                </a:ln>
                <a:solidFill>
                  <a:srgbClr val="FFFFFF"/>
                </a:solidFill>
                <a:effectLst/>
                <a:uLnTx/>
                <a:uFillTx/>
                <a:latin typeface="Segoe UI"/>
                <a:ea typeface="+mn-ea"/>
                <a:cs typeface="+mn-cs"/>
              </a:rPr>
              <a:t>vNets</a:t>
            </a:r>
            <a:r>
              <a:rPr kumimoji="0" lang="en-US" sz="1600" b="0" i="0" u="none" strike="noStrike" kern="0" cap="none" spc="0" normalizeH="0" baseline="0" noProof="0">
                <a:ln>
                  <a:noFill/>
                </a:ln>
                <a:solidFill>
                  <a:srgbClr val="FFFFFF"/>
                </a:solidFill>
                <a:effectLst/>
                <a:uLnTx/>
                <a:uFillTx/>
                <a:latin typeface="Segoe UI"/>
                <a:ea typeface="+mn-ea"/>
                <a:cs typeface="+mn-cs"/>
              </a:rPr>
              <a:t>, ACLs…</a:t>
            </a:r>
          </a:p>
        </p:txBody>
      </p:sp>
      <p:sp>
        <p:nvSpPr>
          <p:cNvPr id="48" name="Rectangle 47"/>
          <p:cNvSpPr/>
          <p:nvPr/>
        </p:nvSpPr>
        <p:spPr bwMode="auto">
          <a:xfrm>
            <a:off x="1285654" y="3117880"/>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Resource Provider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Controller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Software Load Balancer</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1280355" y="4657002"/>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Plane </a:t>
            </a:r>
            <a:b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vSwitch</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Gateway</a:t>
            </a: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93077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311676"/>
          </a:xfrm>
        </p:spPr>
        <p:txBody>
          <a:bodyPr vert="horz" wrap="square" lIns="146304" tIns="91440" rIns="146304" bIns="91440" rtlCol="0" anchor="t">
            <a:spAutoFit/>
          </a:bodyPr>
          <a:lstStyle/>
          <a:p>
            <a:pPr marL="0" indent="0">
              <a:lnSpc>
                <a:spcPct val="100000"/>
              </a:lnSpc>
              <a:buNone/>
            </a:pPr>
            <a:r>
              <a:rPr lang="en-US" sz="2800" dirty="0">
                <a:solidFill>
                  <a:srgbClr val="0078D7"/>
                </a:solidFill>
              </a:rPr>
              <a:t>Two connectivity types in Azure Stack Hub</a:t>
            </a:r>
          </a:p>
          <a:p>
            <a:pPr marL="447659" lvl="1" indent="-285750">
              <a:lnSpc>
                <a:spcPct val="100000"/>
              </a:lnSpc>
            </a:pPr>
            <a:r>
              <a:rPr lang="en-US" sz="1800" b="1" dirty="0"/>
              <a:t>DATA</a:t>
            </a:r>
            <a:r>
              <a:rPr lang="en-US" sz="1800" dirty="0"/>
              <a:t> </a:t>
            </a:r>
            <a:r>
              <a:rPr lang="en-US" sz="1800" dirty="0">
                <a:latin typeface="+mj-lt"/>
              </a:rPr>
              <a:t>(Windows Server 2016 Converged NIC: SDN + Storage)</a:t>
            </a:r>
          </a:p>
          <a:p>
            <a:pPr marL="447659" lvl="1" indent="-285750">
              <a:lnSpc>
                <a:spcPct val="100000"/>
              </a:lnSpc>
            </a:pPr>
            <a:r>
              <a:rPr lang="en-US" sz="1800" b="1" dirty="0"/>
              <a:t>BMC </a:t>
            </a:r>
            <a:r>
              <a:rPr lang="en-US" sz="1800" dirty="0">
                <a:latin typeface="+mj-lt"/>
              </a:rPr>
              <a:t>(Physical host control + 3</a:t>
            </a:r>
            <a:r>
              <a:rPr lang="en-US" sz="1800" baseline="30000" dirty="0">
                <a:latin typeface="+mj-lt"/>
              </a:rPr>
              <a:t>rd</a:t>
            </a:r>
            <a:r>
              <a:rPr lang="en-US" sz="1800" dirty="0">
                <a:latin typeface="+mj-lt"/>
              </a:rPr>
              <a:t> party hardware monitoring)</a:t>
            </a:r>
          </a:p>
          <a:p>
            <a:pPr marL="161909" lvl="1" indent="0">
              <a:lnSpc>
                <a:spcPct val="100000"/>
              </a:lnSpc>
              <a:buNone/>
            </a:pPr>
            <a:endParaRPr lang="en-US" sz="2800" dirty="0">
              <a:latin typeface="+mj-lt"/>
            </a:endParaRPr>
          </a:p>
          <a:p>
            <a:pPr marL="0" indent="0">
              <a:lnSpc>
                <a:spcPct val="100000"/>
              </a:lnSpc>
              <a:buNone/>
            </a:pPr>
            <a:r>
              <a:rPr lang="en-US" sz="2800" dirty="0">
                <a:solidFill>
                  <a:srgbClr val="0078D7"/>
                </a:solidFill>
              </a:rPr>
              <a:t>Resiliency is built in</a:t>
            </a:r>
          </a:p>
          <a:p>
            <a:pPr marL="447659" lvl="1" indent="-285750">
              <a:lnSpc>
                <a:spcPct val="100000"/>
              </a:lnSpc>
            </a:pPr>
            <a:r>
              <a:rPr lang="en-US" sz="1800" b="1" dirty="0"/>
              <a:t>DATA</a:t>
            </a:r>
            <a:r>
              <a:rPr lang="en-US" sz="1800" dirty="0"/>
              <a:t> </a:t>
            </a:r>
            <a:r>
              <a:rPr lang="en-US" sz="1800" dirty="0">
                <a:latin typeface="+mj-lt"/>
              </a:rPr>
              <a:t>– Single physical NIC with dual ports (minimum 10Gb+)</a:t>
            </a:r>
          </a:p>
          <a:p>
            <a:pPr marL="447659" lvl="1" indent="-285750">
              <a:lnSpc>
                <a:spcPct val="100000"/>
              </a:lnSpc>
            </a:pPr>
            <a:r>
              <a:rPr lang="en-US" sz="1800" dirty="0">
                <a:latin typeface="+mj-lt"/>
              </a:rPr>
              <a:t>Uses switch-embedded-teaming (WS2016) for port/link resiliency</a:t>
            </a:r>
          </a:p>
          <a:p>
            <a:pPr marL="447659" lvl="1" indent="-285750">
              <a:lnSpc>
                <a:spcPct val="100000"/>
              </a:lnSpc>
            </a:pPr>
            <a:r>
              <a:rPr lang="en-US" sz="1800" dirty="0">
                <a:latin typeface="+mj-lt"/>
              </a:rPr>
              <a:t>Assumes dual-switch (</a:t>
            </a:r>
            <a:r>
              <a:rPr lang="en-US" sz="1800" dirty="0" err="1">
                <a:latin typeface="+mj-lt"/>
              </a:rPr>
              <a:t>ToR</a:t>
            </a:r>
            <a:r>
              <a:rPr lang="en-US" sz="1800" dirty="0">
                <a:latin typeface="+mj-lt"/>
              </a:rPr>
              <a:t>) configuration</a:t>
            </a:r>
          </a:p>
        </p:txBody>
      </p:sp>
      <p:sp>
        <p:nvSpPr>
          <p:cNvPr id="5" name="Title 4"/>
          <p:cNvSpPr>
            <a:spLocks noGrp="1"/>
          </p:cNvSpPr>
          <p:nvPr>
            <p:ph type="title"/>
          </p:nvPr>
        </p:nvSpPr>
        <p:spPr/>
        <p:txBody>
          <a:bodyPr/>
          <a:lstStyle/>
          <a:p>
            <a:r>
              <a:rPr lang="en-US">
                <a:gradFill>
                  <a:gsLst>
                    <a:gs pos="1250">
                      <a:schemeClr val="tx1"/>
                    </a:gs>
                    <a:gs pos="100000">
                      <a:schemeClr val="tx1"/>
                    </a:gs>
                  </a:gsLst>
                  <a:lin ang="5400000" scaled="0"/>
                </a:gradFill>
              </a:rPr>
              <a:t>Physical network switch topology</a:t>
            </a:r>
          </a:p>
        </p:txBody>
      </p:sp>
    </p:spTree>
    <p:extLst>
      <p:ext uri="{BB962C8B-B14F-4D97-AF65-F5344CB8AC3E}">
        <p14:creationId xmlns:p14="http://schemas.microsoft.com/office/powerpoint/2010/main" val="35516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8" y="296863"/>
            <a:ext cx="11888787" cy="917575"/>
          </a:xfrm>
        </p:spPr>
        <p:txBody>
          <a:bodyPr/>
          <a:lstStyle/>
          <a:p>
            <a:r>
              <a:rPr lang="en-US" dirty="0"/>
              <a:t>Network switch connectivity – within scale unit</a:t>
            </a:r>
          </a:p>
        </p:txBody>
      </p:sp>
      <p:grpSp>
        <p:nvGrpSpPr>
          <p:cNvPr id="47" name="Group 46"/>
          <p:cNvGrpSpPr/>
          <p:nvPr/>
        </p:nvGrpSpPr>
        <p:grpSpPr>
          <a:xfrm>
            <a:off x="5410992" y="2444512"/>
            <a:ext cx="2307565" cy="3019902"/>
            <a:chOff x="3231464" y="3005370"/>
            <a:chExt cx="2307565" cy="3019902"/>
          </a:xfrm>
        </p:grpSpPr>
        <p:sp>
          <p:nvSpPr>
            <p:cNvPr id="81" name="Rectangle 80"/>
            <p:cNvSpPr/>
            <p:nvPr/>
          </p:nvSpPr>
          <p:spPr bwMode="auto">
            <a:xfrm>
              <a:off x="3253029" y="384414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BMC Switch</a:t>
              </a:r>
            </a:p>
          </p:txBody>
        </p:sp>
        <p:grpSp>
          <p:nvGrpSpPr>
            <p:cNvPr id="82" name="Group 81"/>
            <p:cNvGrpSpPr/>
            <p:nvPr/>
          </p:nvGrpSpPr>
          <p:grpSpPr>
            <a:xfrm>
              <a:off x="3231464" y="3005370"/>
              <a:ext cx="2307565" cy="3019902"/>
              <a:chOff x="3245555" y="3040062"/>
              <a:chExt cx="2307565" cy="3019902"/>
            </a:xfrm>
          </p:grpSpPr>
          <p:sp>
            <p:nvSpPr>
              <p:cNvPr id="98" name="Rectangle 97"/>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99" name="Rectangle 98"/>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78D7">
                        <a:lumMod val="50000"/>
                      </a:srgbClr>
                    </a:solidFill>
                    <a:effectLst/>
                    <a:uLnTx/>
                    <a:uFillTx/>
                    <a:latin typeface="Segoe UI"/>
                    <a:ea typeface="Segoe UI" pitchFamily="34" charset="0"/>
                    <a:cs typeface="Segoe UI" pitchFamily="34" charset="0"/>
                  </a:rPr>
                  <a:t>ToR</a:t>
                </a: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 Switch</a:t>
                </a:r>
              </a:p>
            </p:txBody>
          </p:sp>
          <p:sp>
            <p:nvSpPr>
              <p:cNvPr id="100" name="Rectangle 99"/>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1" name="Rectangle 100"/>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cxnSp>
            <p:nvCxnSpPr>
              <p:cNvPr id="102" name="Straight Connector 101"/>
              <p:cNvCxnSpPr/>
              <p:nvPr/>
            </p:nvCxnSpPr>
            <p:spPr>
              <a:xfrm>
                <a:off x="3571920" y="3234705"/>
                <a:ext cx="0" cy="423243"/>
              </a:xfrm>
              <a:prstGeom prst="line">
                <a:avLst/>
              </a:prstGeom>
              <a:noFill/>
              <a:ln w="38100" cap="flat" cmpd="sng" algn="ctr">
                <a:noFill/>
                <a:prstDash val="solid"/>
                <a:headEnd type="none"/>
                <a:tailEnd type="none"/>
              </a:ln>
              <a:effectLst/>
            </p:spPr>
          </p:cxnSp>
          <p:cxnSp>
            <p:nvCxnSpPr>
              <p:cNvPr id="104" name="Straight Connector 103"/>
              <p:cNvCxnSpPr/>
              <p:nvPr/>
            </p:nvCxnSpPr>
            <p:spPr>
              <a:xfrm>
                <a:off x="3495720" y="3234705"/>
                <a:ext cx="0" cy="423243"/>
              </a:xfrm>
              <a:prstGeom prst="line">
                <a:avLst/>
              </a:prstGeom>
              <a:noFill/>
              <a:ln w="38100" cap="flat" cmpd="sng" algn="ctr">
                <a:noFill/>
                <a:prstDash val="solid"/>
                <a:headEnd type="none"/>
                <a:tailEnd type="none"/>
              </a:ln>
              <a:effectLst/>
            </p:spPr>
          </p:cxnSp>
          <p:grpSp>
            <p:nvGrpSpPr>
              <p:cNvPr id="105" name="Group 104"/>
              <p:cNvGrpSpPr/>
              <p:nvPr/>
            </p:nvGrpSpPr>
            <p:grpSpPr>
              <a:xfrm>
                <a:off x="4905421" y="3255522"/>
                <a:ext cx="76200" cy="1371904"/>
                <a:chOff x="5019720" y="3255522"/>
                <a:chExt cx="76200" cy="1371904"/>
              </a:xfrm>
            </p:grpSpPr>
            <p:cxnSp>
              <p:nvCxnSpPr>
                <p:cNvPr id="118" name="Straight Connector 117"/>
                <p:cNvCxnSpPr/>
                <p:nvPr/>
              </p:nvCxnSpPr>
              <p:spPr>
                <a:xfrm>
                  <a:off x="5019720" y="3255522"/>
                  <a:ext cx="0" cy="1371904"/>
                </a:xfrm>
                <a:prstGeom prst="line">
                  <a:avLst/>
                </a:prstGeom>
                <a:noFill/>
                <a:ln w="38100" cap="flat" cmpd="sng" algn="ctr">
                  <a:noFill/>
                  <a:prstDash val="solid"/>
                  <a:headEnd type="none"/>
                  <a:tailEnd type="none"/>
                </a:ln>
                <a:effectLst/>
              </p:spPr>
            </p:cxnSp>
            <p:cxnSp>
              <p:nvCxnSpPr>
                <p:cNvPr id="119" name="Straight Connector 118"/>
                <p:cNvCxnSpPr/>
                <p:nvPr/>
              </p:nvCxnSpPr>
              <p:spPr>
                <a:xfrm>
                  <a:off x="5095920" y="3636826"/>
                  <a:ext cx="0" cy="990600"/>
                </a:xfrm>
                <a:prstGeom prst="line">
                  <a:avLst/>
                </a:prstGeom>
                <a:noFill/>
                <a:ln w="38100" cap="flat" cmpd="sng" algn="ctr">
                  <a:noFill/>
                  <a:prstDash val="solid"/>
                  <a:headEnd type="none"/>
                  <a:tailEnd type="none"/>
                </a:ln>
                <a:effectLst/>
              </p:spPr>
            </p:cxnSp>
          </p:grpSp>
          <p:sp>
            <p:nvSpPr>
              <p:cNvPr id="107" name="Rectangle 106"/>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8" name="Rectangle 107"/>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nvGrpSpPr>
              <p:cNvPr id="109" name="Group 108"/>
              <p:cNvGrpSpPr/>
              <p:nvPr/>
            </p:nvGrpSpPr>
            <p:grpSpPr>
              <a:xfrm>
                <a:off x="5248320" y="3255522"/>
                <a:ext cx="76200" cy="2188982"/>
                <a:chOff x="5248320" y="3255522"/>
                <a:chExt cx="76200" cy="2188982"/>
              </a:xfrm>
            </p:grpSpPr>
            <p:cxnSp>
              <p:nvCxnSpPr>
                <p:cNvPr id="116" name="Straight Connector 115"/>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7" name="Straight Connector 116"/>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110" name="Group 109"/>
              <p:cNvGrpSpPr/>
              <p:nvPr/>
            </p:nvGrpSpPr>
            <p:grpSpPr>
              <a:xfrm>
                <a:off x="5055918" y="3255522"/>
                <a:ext cx="88266" cy="1765740"/>
                <a:chOff x="5248320" y="3255522"/>
                <a:chExt cx="76200" cy="2188982"/>
              </a:xfrm>
            </p:grpSpPr>
            <p:cxnSp>
              <p:nvCxnSpPr>
                <p:cNvPr id="114" name="Straight Connector 113"/>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5" name="Straight Connector 114"/>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111" name="Group 110"/>
              <p:cNvGrpSpPr/>
              <p:nvPr/>
            </p:nvGrpSpPr>
            <p:grpSpPr>
              <a:xfrm>
                <a:off x="5421046" y="3255522"/>
                <a:ext cx="75875" cy="2603940"/>
                <a:chOff x="5248320" y="3255522"/>
                <a:chExt cx="76200" cy="2188982"/>
              </a:xfrm>
            </p:grpSpPr>
            <p:cxnSp>
              <p:nvCxnSpPr>
                <p:cNvPr id="112" name="Straight Connector 111"/>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3" name="Straight Connector 112"/>
                <p:cNvCxnSpPr/>
                <p:nvPr/>
              </p:nvCxnSpPr>
              <p:spPr>
                <a:xfrm>
                  <a:off x="5324520" y="3636826"/>
                  <a:ext cx="0" cy="1807678"/>
                </a:xfrm>
                <a:prstGeom prst="line">
                  <a:avLst/>
                </a:prstGeom>
                <a:noFill/>
                <a:ln w="38100" cap="flat" cmpd="sng" algn="ctr">
                  <a:noFill/>
                  <a:prstDash val="solid"/>
                  <a:headEnd type="none"/>
                  <a:tailEnd type="none"/>
                </a:ln>
                <a:effectLst/>
              </p:spPr>
            </p:cxnSp>
          </p:grpSp>
        </p:grpSp>
        <p:cxnSp>
          <p:nvCxnSpPr>
            <p:cNvPr id="84" name="Straight Connector 83"/>
            <p:cNvCxnSpPr/>
            <p:nvPr/>
          </p:nvCxnSpPr>
          <p:spPr>
            <a:xfrm>
              <a:off x="3384746" y="3602134"/>
              <a:ext cx="0" cy="42324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7" name="Straight Connector 86"/>
            <p:cNvCxnSpPr/>
            <p:nvPr/>
          </p:nvCxnSpPr>
          <p:spPr>
            <a:xfrm>
              <a:off x="3310379" y="3201204"/>
              <a:ext cx="4381" cy="81645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120" name="Straight Connector 119"/>
            <p:cNvCxnSpPr/>
            <p:nvPr/>
          </p:nvCxnSpPr>
          <p:spPr>
            <a:xfrm>
              <a:off x="3536267" y="3204235"/>
              <a:ext cx="4091" cy="396708"/>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122" name="Straight Connector 121"/>
            <p:cNvCxnSpPr/>
            <p:nvPr/>
          </p:nvCxnSpPr>
          <p:spPr>
            <a:xfrm>
              <a:off x="3478767" y="3204235"/>
              <a:ext cx="1930" cy="396708"/>
            </a:xfrm>
            <a:prstGeom prst="line">
              <a:avLst/>
            </a:prstGeom>
            <a:noFill/>
            <a:ln w="38100" cap="flat" cmpd="sng" algn="ctr">
              <a:solidFill>
                <a:srgbClr val="505050">
                  <a:lumMod val="60000"/>
                  <a:lumOff val="40000"/>
                </a:srgbClr>
              </a:solidFill>
              <a:prstDash val="solid"/>
              <a:headEnd type="none"/>
              <a:tailEnd type="none"/>
            </a:ln>
            <a:effectLst/>
          </p:spPr>
        </p:cxnSp>
        <p:grpSp>
          <p:nvGrpSpPr>
            <p:cNvPr id="46" name="Group 45"/>
            <p:cNvGrpSpPr/>
            <p:nvPr/>
          </p:nvGrpSpPr>
          <p:grpSpPr>
            <a:xfrm>
              <a:off x="4975102" y="3623256"/>
              <a:ext cx="198169" cy="2204539"/>
              <a:chOff x="1832856" y="3956665"/>
              <a:chExt cx="198169" cy="1835620"/>
            </a:xfrm>
          </p:grpSpPr>
          <p:cxnSp>
            <p:nvCxnSpPr>
              <p:cNvPr id="199" name="Straight Connector 198"/>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0" name="Straight Connector 199"/>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1" name="Straight Connector 200"/>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2" name="Straight Connector 201"/>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nvGrpSpPr>
            <p:cNvPr id="203" name="Group 202"/>
            <p:cNvGrpSpPr/>
            <p:nvPr/>
          </p:nvGrpSpPr>
          <p:grpSpPr>
            <a:xfrm>
              <a:off x="3489871" y="3992755"/>
              <a:ext cx="198169" cy="1835620"/>
              <a:chOff x="1832856" y="3956665"/>
              <a:chExt cx="198169" cy="1835620"/>
            </a:xfrm>
          </p:grpSpPr>
          <p:cxnSp>
            <p:nvCxnSpPr>
              <p:cNvPr id="204" name="Straight Connector 203"/>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5" name="Straight Connector 204"/>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6" name="Straight Connector 205"/>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7" name="Straight Connector 206"/>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nvGrpSpPr>
            <p:cNvPr id="208" name="Group 207"/>
            <p:cNvGrpSpPr/>
            <p:nvPr/>
          </p:nvGrpSpPr>
          <p:grpSpPr>
            <a:xfrm>
              <a:off x="5260826" y="3200013"/>
              <a:ext cx="198169" cy="2624757"/>
              <a:chOff x="1832856" y="3956665"/>
              <a:chExt cx="198169" cy="1835620"/>
            </a:xfrm>
          </p:grpSpPr>
          <p:cxnSp>
            <p:nvCxnSpPr>
              <p:cNvPr id="209" name="Straight Connector 208"/>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0" name="Straight Connector 209"/>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1" name="Straight Connector 210"/>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2" name="Straight Connector 211"/>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sp>
        <p:nvSpPr>
          <p:cNvPr id="49" name="Right Arrow 48"/>
          <p:cNvSpPr/>
          <p:nvPr/>
        </p:nvSpPr>
        <p:spPr bwMode="auto">
          <a:xfrm>
            <a:off x="4737150" y="3885181"/>
            <a:ext cx="817746" cy="294952"/>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6" name="Right Arrow 285"/>
          <p:cNvSpPr/>
          <p:nvPr/>
        </p:nvSpPr>
        <p:spPr bwMode="auto">
          <a:xfrm>
            <a:off x="4732687" y="3114700"/>
            <a:ext cx="685800" cy="27639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ight Arrow 286"/>
          <p:cNvSpPr/>
          <p:nvPr/>
        </p:nvSpPr>
        <p:spPr bwMode="auto">
          <a:xfrm rot="10800000">
            <a:off x="7648338" y="3038025"/>
            <a:ext cx="685800" cy="27639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ight Arrow 287"/>
          <p:cNvSpPr/>
          <p:nvPr/>
        </p:nvSpPr>
        <p:spPr bwMode="auto">
          <a:xfrm rot="10800000">
            <a:off x="7372876" y="3382903"/>
            <a:ext cx="968024" cy="322958"/>
          </a:xfrm>
          <a:prstGeom prst="rightArrow">
            <a:avLst>
              <a:gd name="adj1" fmla="val 50000"/>
              <a:gd name="adj2" fmla="val 50000"/>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p:cNvSpPr/>
          <p:nvPr/>
        </p:nvSpPr>
        <p:spPr bwMode="auto">
          <a:xfrm>
            <a:off x="2300867" y="3769834"/>
            <a:ext cx="2433231" cy="65587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BMC – Server Management</a:t>
            </a:r>
          </a:p>
        </p:txBody>
      </p:sp>
      <p:sp>
        <p:nvSpPr>
          <p:cNvPr id="52" name="Rectangle 51"/>
          <p:cNvSpPr/>
          <p:nvPr/>
        </p:nvSpPr>
        <p:spPr bwMode="auto">
          <a:xfrm>
            <a:off x="2300867" y="3005857"/>
            <a:ext cx="2433231" cy="633745"/>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Switch Management</a:t>
            </a:r>
          </a:p>
        </p:txBody>
      </p:sp>
      <p:sp>
        <p:nvSpPr>
          <p:cNvPr id="53" name="Rectangle 52"/>
          <p:cNvSpPr/>
          <p:nvPr/>
        </p:nvSpPr>
        <p:spPr bwMode="auto">
          <a:xfrm>
            <a:off x="8334136" y="2950070"/>
            <a:ext cx="2433231" cy="36434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Server – Port A</a:t>
            </a:r>
          </a:p>
        </p:txBody>
      </p:sp>
      <p:sp>
        <p:nvSpPr>
          <p:cNvPr id="55" name="Rectangle 54"/>
          <p:cNvSpPr/>
          <p:nvPr/>
        </p:nvSpPr>
        <p:spPr bwMode="auto">
          <a:xfrm>
            <a:off x="8334137" y="3411203"/>
            <a:ext cx="2433231" cy="358632"/>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Server – Port B</a:t>
            </a:r>
          </a:p>
        </p:txBody>
      </p:sp>
      <p:sp>
        <p:nvSpPr>
          <p:cNvPr id="57" name="Rectangle 56"/>
          <p:cNvSpPr/>
          <p:nvPr/>
        </p:nvSpPr>
        <p:spPr bwMode="auto">
          <a:xfrm>
            <a:off x="2300867" y="2217997"/>
            <a:ext cx="2433231" cy="65762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rgbClr val="000000"/>
                </a:solidFill>
                <a:ea typeface="Segoe UI" pitchFamily="34" charset="0"/>
                <a:cs typeface="Segoe UI" pitchFamily="34" charset="0"/>
              </a:rPr>
              <a:t>ToR</a:t>
            </a:r>
            <a:r>
              <a:rPr lang="en-US" sz="2000" dirty="0">
                <a:solidFill>
                  <a:srgbClr val="000000"/>
                </a:solidFill>
                <a:ea typeface="Segoe UI" pitchFamily="34" charset="0"/>
                <a:cs typeface="Segoe UI" pitchFamily="34" charset="0"/>
              </a:rPr>
              <a:t>-to-</a:t>
            </a:r>
            <a:r>
              <a:rPr lang="en-US" sz="2000" dirty="0" err="1">
                <a:solidFill>
                  <a:srgbClr val="000000"/>
                </a:solidFill>
                <a:ea typeface="Segoe UI" pitchFamily="34" charset="0"/>
                <a:cs typeface="Segoe UI" pitchFamily="34" charset="0"/>
              </a:rPr>
              <a:t>ToR</a:t>
            </a:r>
            <a:r>
              <a:rPr lang="en-US" sz="2000" dirty="0">
                <a:solidFill>
                  <a:srgbClr val="000000"/>
                </a:solidFill>
                <a:ea typeface="Segoe UI" pitchFamily="34" charset="0"/>
                <a:cs typeface="Segoe UI" pitchFamily="34" charset="0"/>
              </a:rPr>
              <a:t> </a:t>
            </a:r>
          </a:p>
          <a:p>
            <a:pPr algn="ctr" defTabSz="932472" fontAlgn="base">
              <a:lnSpc>
                <a:spcPct val="90000"/>
              </a:lnSpc>
              <a:spcBef>
                <a:spcPct val="0"/>
              </a:spcBef>
              <a:spcAft>
                <a:spcPct val="0"/>
              </a:spcAft>
            </a:pPr>
            <a:r>
              <a:rPr lang="en-US" sz="2000" dirty="0">
                <a:solidFill>
                  <a:srgbClr val="000000"/>
                </a:solidFill>
                <a:ea typeface="Segoe UI" pitchFamily="34" charset="0"/>
                <a:cs typeface="Segoe UI" pitchFamily="34" charset="0"/>
              </a:rPr>
              <a:t>MLAG</a:t>
            </a:r>
          </a:p>
        </p:txBody>
      </p:sp>
      <p:sp>
        <p:nvSpPr>
          <p:cNvPr id="58" name="Right Arrow 285"/>
          <p:cNvSpPr/>
          <p:nvPr/>
        </p:nvSpPr>
        <p:spPr bwMode="auto">
          <a:xfrm rot="1124744">
            <a:off x="4737853" y="2430611"/>
            <a:ext cx="921164" cy="29700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95624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86" grpId="0" animBg="1"/>
      <p:bldP spid="287" grpId="0" animBg="1"/>
      <p:bldP spid="288" grpId="0" animBg="1"/>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Storage</a:t>
            </a:r>
          </a:p>
        </p:txBody>
      </p:sp>
    </p:spTree>
    <p:extLst>
      <p:ext uri="{BB962C8B-B14F-4D97-AF65-F5344CB8AC3E}">
        <p14:creationId xmlns:p14="http://schemas.microsoft.com/office/powerpoint/2010/main" val="22086487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Storage</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15794" y="1117360"/>
            <a:ext cx="10283999"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6" name="Rectangle 45"/>
          <p:cNvSpPr/>
          <p:nvPr/>
        </p:nvSpPr>
        <p:spPr bwMode="auto">
          <a:xfrm>
            <a:off x="4882883" y="1856605"/>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sp>
        <p:nvSpPr>
          <p:cNvPr id="50" name="Rectangle 49"/>
          <p:cNvSpPr/>
          <p:nvPr/>
        </p:nvSpPr>
        <p:spPr bwMode="auto">
          <a:xfrm>
            <a:off x="1271343" y="1849617"/>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SLB</a:t>
            </a:r>
            <a:r>
              <a:rPr kumimoji="0" lang="en-US" sz="1600" b="0" i="0" u="none" strike="noStrike" kern="0" cap="none" spc="0" normalizeH="0" baseline="0" noProof="0">
                <a:ln>
                  <a:noFill/>
                </a:ln>
                <a:solidFill>
                  <a:srgbClr val="FFFFFF">
                    <a:lumMod val="75000"/>
                  </a:srgbClr>
                </a:solidFill>
                <a:effectLst/>
                <a:uLnTx/>
                <a:uFillTx/>
                <a:latin typeface="Segoe UI"/>
                <a:ea typeface="+mn-ea"/>
                <a:cs typeface="+mn-cs"/>
              </a:rPr>
              <a:t>, …</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8413862" y="1857252"/>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43" name="Rectangle 42"/>
          <p:cNvSpPr/>
          <p:nvPr/>
        </p:nvSpPr>
        <p:spPr bwMode="auto">
          <a:xfrm>
            <a:off x="8413862" y="3195624"/>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Resource Provider</a:t>
            </a:r>
            <a:br>
              <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Service, </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 Service, …</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8413862" y="4687865"/>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Out File Server</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Spaces Direct, ReFS</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21256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Azure-consistent storage</a:t>
            </a:r>
          </a:p>
        </p:txBody>
      </p:sp>
      <p:sp>
        <p:nvSpPr>
          <p:cNvPr id="3" name="Rectangle 2"/>
          <p:cNvSpPr/>
          <p:nvPr/>
        </p:nvSpPr>
        <p:spPr>
          <a:xfrm>
            <a:off x="404261" y="1533617"/>
            <a:ext cx="6049683" cy="4462760"/>
          </a:xfrm>
          <a:prstGeom prst="rect">
            <a:avLst/>
          </a:prstGeom>
        </p:spPr>
        <p:txBody>
          <a:bodyPr wrap="square">
            <a:spAutoFit/>
          </a:bodyPr>
          <a:lstStyle/>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Delivers Azure-consistent Blobs, Tables, and Storage accounts </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Comprehensive private cloud service provider manageability </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Deployable in either enterprise-private clouds or hosted public clouds from service providers</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IaaS storage (Page Blobs), and PaaS storage (Block Blobs, Tables)</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Highly-reliable, resilient, and scalable cloud storage based on standard hardware</a:t>
            </a:r>
          </a:p>
        </p:txBody>
      </p:sp>
      <p:sp>
        <p:nvSpPr>
          <p:cNvPr id="4" name="Rectangle 3"/>
          <p:cNvSpPr/>
          <p:nvPr/>
        </p:nvSpPr>
        <p:spPr bwMode="auto">
          <a:xfrm>
            <a:off x="6718568" y="3674449"/>
            <a:ext cx="5360330" cy="2704727"/>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l" defTabSz="932139" rtl="0" eaLnBrk="1" fontAlgn="base" latinLnBrk="0" hangingPunct="1">
              <a:lnSpc>
                <a:spcPct val="90000"/>
              </a:lnSpc>
              <a:spcBef>
                <a:spcPct val="0"/>
              </a:spcBef>
              <a:spcAft>
                <a:spcPct val="0"/>
              </a:spcAft>
              <a:buClrTx/>
              <a:buSzTx/>
              <a:buFontTx/>
              <a:buNone/>
              <a:tabLst/>
              <a:defRPr/>
            </a:pPr>
            <a:endParaRPr kumimoji="0" lang="en-US" sz="1599" b="0" i="0" u="none" strike="noStrike" kern="0" cap="none" spc="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6718568" y="1516062"/>
            <a:ext cx="5360330" cy="1624092"/>
          </a:xfrm>
          <a:prstGeom prst="rect">
            <a:avLst/>
          </a:prstGeom>
          <a:solidFill>
            <a:srgbClr val="E6E6E6"/>
          </a:solidFill>
          <a:ln w="10795" cap="flat" cmpd="sng" algn="ctr">
            <a:noFill/>
            <a:prstDash val="solid"/>
            <a:headEnd type="none" w="med" len="med"/>
            <a:tailEnd type="none" w="med" len="med"/>
          </a:ln>
          <a:effectLst/>
        </p:spPr>
        <p:txBody>
          <a:bodyPr vert="horz" wrap="square" lIns="182831" tIns="146264" rIns="182831" bIns="146264" numCol="1" rtlCol="0" anchor="t" anchorCtr="0" compatLnSpc="1">
            <a:prstTxWarp prst="textNoShape">
              <a:avLst/>
            </a:prstTxWarp>
          </a:bodyPr>
          <a:lstStyle/>
          <a:p>
            <a:pPr marL="0" marR="0" lvl="0" indent="0" algn="l" defTabSz="913323" rtl="0" eaLnBrk="1" fontAlgn="base" latinLnBrk="0" hangingPunct="1">
              <a:lnSpc>
                <a:spcPct val="90000"/>
              </a:lnSpc>
              <a:spcBef>
                <a:spcPct val="0"/>
              </a:spcBef>
              <a:spcAft>
                <a:spcPct val="0"/>
              </a:spcAft>
              <a:buClrTx/>
              <a:buSzTx/>
              <a:buFontTx/>
              <a:buNone/>
              <a:tabLst/>
              <a:defRPr/>
            </a:pPr>
            <a:r>
              <a:rPr kumimoji="0" lang="en-US" sz="1599" b="0" i="0" u="none" strike="noStrike" kern="0" cap="none" spc="-5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grpSp>
        <p:nvGrpSpPr>
          <p:cNvPr id="6" name="Group 5"/>
          <p:cNvGrpSpPr/>
          <p:nvPr/>
        </p:nvGrpSpPr>
        <p:grpSpPr>
          <a:xfrm>
            <a:off x="8373779" y="4136067"/>
            <a:ext cx="3647346" cy="922871"/>
            <a:chOff x="6372356" y="3902889"/>
            <a:chExt cx="3648329" cy="923120"/>
          </a:xfrm>
          <a:solidFill>
            <a:schemeClr val="bg2"/>
          </a:solidFill>
        </p:grpSpPr>
        <p:grpSp>
          <p:nvGrpSpPr>
            <p:cNvPr id="7" name="Group 6"/>
            <p:cNvGrpSpPr/>
            <p:nvPr/>
          </p:nvGrpSpPr>
          <p:grpSpPr>
            <a:xfrm>
              <a:off x="6372356" y="3902889"/>
              <a:ext cx="3648329" cy="923120"/>
              <a:chOff x="6372356" y="3902889"/>
              <a:chExt cx="3648329" cy="923120"/>
            </a:xfrm>
            <a:grpFill/>
          </p:grpSpPr>
          <p:sp>
            <p:nvSpPr>
              <p:cNvPr id="9" name="Rectangle 8"/>
              <p:cNvSpPr/>
              <p:nvPr/>
            </p:nvSpPr>
            <p:spPr bwMode="auto">
              <a:xfrm>
                <a:off x="6372356" y="39028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10" name="Freeform 9"/>
              <p:cNvSpPr>
                <a:spLocks noChangeAspect="1" noEditPoints="1"/>
              </p:cNvSpPr>
              <p:nvPr/>
            </p:nvSpPr>
            <p:spPr bwMode="auto">
              <a:xfrm>
                <a:off x="8755599" y="4075883"/>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8" name="Freeform 7"/>
            <p:cNvSpPr>
              <a:spLocks noChangeAspect="1" noEditPoints="1"/>
            </p:cNvSpPr>
            <p:nvPr/>
          </p:nvSpPr>
          <p:spPr bwMode="auto">
            <a:xfrm>
              <a:off x="7156416" y="4065381"/>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cxnSp>
        <p:nvCxnSpPr>
          <p:cNvPr id="11" name="Straight Arrow Connector 10"/>
          <p:cNvCxnSpPr/>
          <p:nvPr/>
        </p:nvCxnSpPr>
        <p:spPr>
          <a:xfrm>
            <a:off x="10681160" y="1735215"/>
            <a:ext cx="1339966" cy="1027"/>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62839" y="1603835"/>
            <a:ext cx="1176775" cy="246190"/>
          </a:xfrm>
          <a:prstGeom prst="rect">
            <a:avLst/>
          </a:prstGeom>
          <a:solidFill>
            <a:schemeClr val="bg2">
              <a:lumMod val="50000"/>
            </a:schemeClr>
          </a:solidFill>
        </p:spPr>
        <p:txBody>
          <a:bodyPr wrap="none" rtlCol="0">
            <a:spAutoFit/>
          </a:bodyPr>
          <a:lstStyle>
            <a:defPPr>
              <a:defRPr lang="en-US"/>
            </a:defPPr>
            <a:lvl1pPr>
              <a:defRPr sz="1000"/>
            </a:lvl1p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For Administrator</a:t>
            </a:r>
          </a:p>
        </p:txBody>
      </p:sp>
      <p:cxnSp>
        <p:nvCxnSpPr>
          <p:cNvPr id="13" name="Straight Arrow Connector 12"/>
          <p:cNvCxnSpPr/>
          <p:nvPr/>
        </p:nvCxnSpPr>
        <p:spPr>
          <a:xfrm>
            <a:off x="6772635" y="1735216"/>
            <a:ext cx="3775831" cy="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9544330" y="1924842"/>
            <a:ext cx="2476797" cy="1196522"/>
          </a:xfrm>
          <a:prstGeom prst="rect">
            <a:avLst/>
          </a:prstGeom>
          <a:solidFill>
            <a:schemeClr val="accent1">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a:off x="6721462" y="3287425"/>
            <a:ext cx="5357436" cy="27187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139"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SMB3 Storage Network Fabric </a:t>
            </a:r>
          </a:p>
        </p:txBody>
      </p:sp>
      <p:pic>
        <p:nvPicPr>
          <p:cNvPr id="16" name="Picture 1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55923" y="2405602"/>
            <a:ext cx="834255" cy="666521"/>
          </a:xfrm>
          <a:prstGeom prst="rect">
            <a:avLst/>
          </a:prstGeom>
          <a:solidFill>
            <a:schemeClr val="tx2"/>
          </a:solidFill>
          <a:ln>
            <a:noFill/>
          </a:ln>
        </p:spPr>
      </p:pic>
      <p:pic>
        <p:nvPicPr>
          <p:cNvPr id="17" name="Picture 16"/>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431361" y="2411156"/>
            <a:ext cx="834255" cy="666521"/>
          </a:xfrm>
          <a:prstGeom prst="rect">
            <a:avLst/>
          </a:prstGeom>
          <a:solidFill>
            <a:schemeClr val="accent1"/>
          </a:solidFill>
          <a:ln>
            <a:noFill/>
          </a:ln>
        </p:spPr>
      </p:pic>
      <p:pic>
        <p:nvPicPr>
          <p:cNvPr id="18" name="Picture 1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441800" y="2405602"/>
            <a:ext cx="834255" cy="666521"/>
          </a:xfrm>
          <a:prstGeom prst="rect">
            <a:avLst/>
          </a:prstGeom>
          <a:solidFill>
            <a:schemeClr val="accent1"/>
          </a:solidFill>
          <a:ln>
            <a:noFill/>
          </a:ln>
        </p:spPr>
      </p:pic>
      <p:sp>
        <p:nvSpPr>
          <p:cNvPr id="19" name="Rectangle 18"/>
          <p:cNvSpPr/>
          <p:nvPr/>
        </p:nvSpPr>
        <p:spPr bwMode="auto">
          <a:xfrm>
            <a:off x="6875658" y="5136154"/>
            <a:ext cx="5179887" cy="994313"/>
          </a:xfrm>
          <a:prstGeom prst="rect">
            <a:avLst/>
          </a:prstGeom>
          <a:solidFill>
            <a:srgbClr val="0078D7"/>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65" tIns="45683" rIns="45683" bIns="91365" numCol="1" spcCol="0" rtlCol="0" fromWordArt="0" anchor="t" anchorCtr="0" forceAA="0" compatLnSpc="1">
            <a:prstTxWarp prst="textNoShape">
              <a:avLst/>
            </a:prstTxWarp>
            <a:noAutofit/>
          </a:bodyPr>
          <a:lstStyle/>
          <a:p>
            <a:pPr marL="0" marR="0" lvl="0" indent="0" algn="ctr" defTabSz="913048"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50" normalizeH="0" baseline="0" noProof="0">
                <a:ln>
                  <a:noFill/>
                </a:ln>
                <a:solidFill>
                  <a:srgbClr val="FFFFFF"/>
                </a:solidFill>
                <a:effectLst/>
                <a:uLnTx/>
                <a:uFillTx/>
                <a:latin typeface="Segoe UI"/>
                <a:ea typeface="+mn-ea"/>
                <a:cs typeface="+mn-cs"/>
              </a:rPr>
              <a:t>Storage Spaces, Storage Spaces Direct (S2D), or SAN  </a:t>
            </a:r>
          </a:p>
        </p:txBody>
      </p:sp>
      <p:sp>
        <p:nvSpPr>
          <p:cNvPr id="20" name="TextBox 19"/>
          <p:cNvSpPr txBox="1"/>
          <p:nvPr/>
        </p:nvSpPr>
        <p:spPr>
          <a:xfrm>
            <a:off x="6921785" y="5534074"/>
            <a:ext cx="1213009" cy="522897"/>
          </a:xfrm>
          <a:prstGeom prst="rect">
            <a:avLst/>
          </a:prstGeom>
          <a:noFill/>
          <a:ln>
            <a:noFill/>
          </a:ln>
        </p:spPr>
        <p:txBody>
          <a:bodyPr wrap="square" rtlCol="0">
            <a:spAutoFit/>
          </a:bodyPr>
          <a:lstStyle/>
          <a:p>
            <a:pPr marL="0" marR="0" lvl="0" indent="0" algn="l" defTabSz="913766"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a:ea typeface="+mn-ea"/>
                <a:cs typeface="+mn-cs"/>
              </a:rPr>
              <a:t>Physical</a:t>
            </a:r>
            <a:br>
              <a:rPr kumimoji="0" lang="en-US" sz="1399" b="0" i="0" u="none" strike="noStrike" kern="1200" cap="none" spc="0" normalizeH="0" baseline="0" noProof="0">
                <a:ln>
                  <a:noFill/>
                </a:ln>
                <a:solidFill>
                  <a:srgbClr val="FFFFFF"/>
                </a:solidFill>
                <a:effectLst/>
                <a:uLnTx/>
                <a:uFillTx/>
                <a:latin typeface="Segoe UI"/>
                <a:ea typeface="+mn-ea"/>
                <a:cs typeface="+mn-cs"/>
              </a:rPr>
            </a:br>
            <a:r>
              <a:rPr kumimoji="0" lang="en-US" sz="1399" b="0" i="0" u="none" strike="noStrike" kern="1200" cap="none" spc="0" normalizeH="0" baseline="0" noProof="0">
                <a:ln>
                  <a:noFill/>
                </a:ln>
                <a:solidFill>
                  <a:srgbClr val="FFFFFF"/>
                </a:solidFill>
                <a:effectLst/>
                <a:uLnTx/>
                <a:uFillTx/>
                <a:latin typeface="Segoe UI"/>
                <a:ea typeface="+mn-ea"/>
                <a:cs typeface="+mn-cs"/>
              </a:rPr>
              <a:t>Storage</a:t>
            </a:r>
          </a:p>
        </p:txBody>
      </p:sp>
      <p:pic>
        <p:nvPicPr>
          <p:cNvPr id="21" name="Picture 20"/>
          <p:cNvPicPr>
            <a:picLocks noChangeAspect="1"/>
          </p:cNvPicPr>
          <p:nvPr/>
        </p:nvPicPr>
        <p:blipFill>
          <a:blip r:embed="rId4"/>
          <a:stretch>
            <a:fillRect/>
          </a:stretch>
        </p:blipFill>
        <p:spPr>
          <a:xfrm>
            <a:off x="8364682" y="5550921"/>
            <a:ext cx="295542" cy="444050"/>
          </a:xfrm>
          <a:prstGeom prst="rect">
            <a:avLst/>
          </a:prstGeom>
          <a:ln>
            <a:headEnd type="none" w="med" len="med"/>
            <a:tailEnd type="none" w="med" len="med"/>
          </a:ln>
        </p:spPr>
      </p:pic>
      <p:sp>
        <p:nvSpPr>
          <p:cNvPr id="22" name="Rounded Rectangle 21"/>
          <p:cNvSpPr/>
          <p:nvPr/>
        </p:nvSpPr>
        <p:spPr bwMode="auto">
          <a:xfrm>
            <a:off x="10818408" y="1918214"/>
            <a:ext cx="1173617" cy="55429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Stack Hub storage cloud admin service</a:t>
            </a:r>
          </a:p>
        </p:txBody>
      </p:sp>
      <p:sp>
        <p:nvSpPr>
          <p:cNvPr id="23" name="TextBox 22"/>
          <p:cNvSpPr txBox="1"/>
          <p:nvPr/>
        </p:nvSpPr>
        <p:spPr>
          <a:xfrm>
            <a:off x="9486557" y="2486905"/>
            <a:ext cx="983659" cy="590471"/>
          </a:xfrm>
          <a:prstGeom prst="rect">
            <a:avLst/>
          </a:prstGeom>
          <a:noFill/>
        </p:spPr>
        <p:txBody>
          <a:bodyPr wrap="square" rtlCol="0">
            <a:spAutoFit/>
          </a:bodyPr>
          <a:lstStyle/>
          <a:p>
            <a:pPr marL="0" marR="0" lvl="0" indent="0" algn="l" defTabSz="932649" rtl="0" eaLnBrk="1" fontAlgn="auto" latinLnBrk="0" hangingPunct="1">
              <a:lnSpc>
                <a:spcPct val="9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Segoe UI"/>
                <a:ea typeface="+mn-ea"/>
                <a:cs typeface="+mn-cs"/>
              </a:rPr>
              <a:t>Microsoft Azure Stack Hub w/ SRP</a:t>
            </a:r>
          </a:p>
        </p:txBody>
      </p:sp>
      <p:sp>
        <p:nvSpPr>
          <p:cNvPr id="24" name="TextBox 23"/>
          <p:cNvSpPr txBox="1"/>
          <p:nvPr/>
        </p:nvSpPr>
        <p:spPr>
          <a:xfrm>
            <a:off x="7816321" y="1610289"/>
            <a:ext cx="790500" cy="246190"/>
          </a:xfrm>
          <a:prstGeom prst="rect">
            <a:avLst/>
          </a:prstGeom>
          <a:solidFill>
            <a:schemeClr val="bg2">
              <a:lumMod val="50000"/>
            </a:schemeClr>
          </a:solidFill>
        </p:spPr>
        <p:txBody>
          <a:bodyPr wrap="non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For Tenant</a:t>
            </a:r>
          </a:p>
        </p:txBody>
      </p:sp>
      <p:grpSp>
        <p:nvGrpSpPr>
          <p:cNvPr id="25" name="Group 24"/>
          <p:cNvGrpSpPr/>
          <p:nvPr/>
        </p:nvGrpSpPr>
        <p:grpSpPr>
          <a:xfrm>
            <a:off x="8065824" y="3903544"/>
            <a:ext cx="3647346" cy="922871"/>
            <a:chOff x="5388231" y="3669375"/>
            <a:chExt cx="3648329" cy="923120"/>
          </a:xfrm>
          <a:solidFill>
            <a:schemeClr val="accent1"/>
          </a:solidFill>
        </p:grpSpPr>
        <p:grpSp>
          <p:nvGrpSpPr>
            <p:cNvPr id="26" name="Group 25"/>
            <p:cNvGrpSpPr/>
            <p:nvPr/>
          </p:nvGrpSpPr>
          <p:grpSpPr>
            <a:xfrm>
              <a:off x="5388231" y="3669375"/>
              <a:ext cx="3648329" cy="923120"/>
              <a:chOff x="5388231" y="3750489"/>
              <a:chExt cx="3648329" cy="923120"/>
            </a:xfrm>
            <a:grpFill/>
          </p:grpSpPr>
          <p:sp>
            <p:nvSpPr>
              <p:cNvPr id="28" name="Rectangle 27"/>
              <p:cNvSpPr/>
              <p:nvPr/>
            </p:nvSpPr>
            <p:spPr bwMode="auto">
              <a:xfrm>
                <a:off x="5388231" y="37504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29" name="Freeform 28"/>
              <p:cNvSpPr>
                <a:spLocks noChangeAspect="1" noEditPoints="1"/>
              </p:cNvSpPr>
              <p:nvPr/>
            </p:nvSpPr>
            <p:spPr bwMode="auto">
              <a:xfrm>
                <a:off x="7810572" y="3922815"/>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27" name="Freeform 26"/>
            <p:cNvSpPr>
              <a:spLocks noChangeAspect="1" noEditPoints="1"/>
            </p:cNvSpPr>
            <p:nvPr/>
          </p:nvSpPr>
          <p:spPr bwMode="auto">
            <a:xfrm>
              <a:off x="5877818" y="3835784"/>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30" name="Rounded Rectangle 29"/>
          <p:cNvSpPr/>
          <p:nvPr/>
        </p:nvSpPr>
        <p:spPr bwMode="auto">
          <a:xfrm>
            <a:off x="6750563" y="1927289"/>
            <a:ext cx="1334410" cy="5436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blob service</a:t>
            </a:r>
          </a:p>
        </p:txBody>
      </p:sp>
      <p:sp>
        <p:nvSpPr>
          <p:cNvPr id="31" name="Rounded Rectangle 30"/>
          <p:cNvSpPr/>
          <p:nvPr/>
        </p:nvSpPr>
        <p:spPr bwMode="auto">
          <a:xfrm>
            <a:off x="8152643" y="1936508"/>
            <a:ext cx="1294348" cy="53736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table service</a:t>
            </a:r>
          </a:p>
        </p:txBody>
      </p:sp>
      <p:sp>
        <p:nvSpPr>
          <p:cNvPr id="32" name="Rounded Rectangle 31"/>
          <p:cNvSpPr/>
          <p:nvPr/>
        </p:nvSpPr>
        <p:spPr bwMode="auto">
          <a:xfrm>
            <a:off x="9602967" y="1927289"/>
            <a:ext cx="1092795" cy="5436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account service</a:t>
            </a:r>
          </a:p>
        </p:txBody>
      </p:sp>
      <p:grpSp>
        <p:nvGrpSpPr>
          <p:cNvPr id="33" name="Group 32"/>
          <p:cNvGrpSpPr/>
          <p:nvPr/>
        </p:nvGrpSpPr>
        <p:grpSpPr>
          <a:xfrm>
            <a:off x="6899014" y="3674452"/>
            <a:ext cx="4506203" cy="969722"/>
            <a:chOff x="5955329" y="3751138"/>
            <a:chExt cx="4507417" cy="969983"/>
          </a:xfrm>
        </p:grpSpPr>
        <p:grpSp>
          <p:nvGrpSpPr>
            <p:cNvPr id="34" name="Group 33"/>
            <p:cNvGrpSpPr/>
            <p:nvPr/>
          </p:nvGrpSpPr>
          <p:grpSpPr>
            <a:xfrm>
              <a:off x="5955329" y="3751138"/>
              <a:ext cx="4507417" cy="969983"/>
              <a:chOff x="3294291" y="4007865"/>
              <a:chExt cx="4507417" cy="969983"/>
            </a:xfrm>
          </p:grpSpPr>
          <p:sp>
            <p:nvSpPr>
              <p:cNvPr id="38" name="Rectangle 37"/>
              <p:cNvSpPr/>
              <p:nvPr/>
            </p:nvSpPr>
            <p:spPr bwMode="auto">
              <a:xfrm>
                <a:off x="3294291" y="4054728"/>
                <a:ext cx="4507417" cy="923120"/>
              </a:xfrm>
              <a:prstGeom prst="rect">
                <a:avLst/>
              </a:prstGeom>
              <a:solidFill>
                <a:srgbClr val="0078D7"/>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39" name="Freeform 38"/>
              <p:cNvSpPr>
                <a:spLocks noChangeAspect="1" noEditPoints="1"/>
              </p:cNvSpPr>
              <p:nvPr/>
            </p:nvSpPr>
            <p:spPr bwMode="auto">
              <a:xfrm>
                <a:off x="6547401"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sp>
            <p:nvSpPr>
              <p:cNvPr id="40" name="Freeform 39"/>
              <p:cNvSpPr>
                <a:spLocks noChangeAspect="1" noEditPoints="1"/>
              </p:cNvSpPr>
              <p:nvPr/>
            </p:nvSpPr>
            <p:spPr bwMode="auto">
              <a:xfrm>
                <a:off x="4222255"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sp>
            <p:nvSpPr>
              <p:cNvPr id="41" name="TextBox 40"/>
              <p:cNvSpPr txBox="1"/>
              <p:nvPr/>
            </p:nvSpPr>
            <p:spPr>
              <a:xfrm>
                <a:off x="4693331" y="4007865"/>
                <a:ext cx="1748547" cy="683062"/>
              </a:xfrm>
              <a:prstGeom prst="rect">
                <a:avLst/>
              </a:prstGeom>
              <a:noFill/>
            </p:spPr>
            <p:txBody>
              <a:bodyPr wrap="square" lIns="182831" tIns="146264" rIns="182831" bIns="146264"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50" normalizeH="0" baseline="0" noProof="0">
                    <a:ln>
                      <a:noFill/>
                    </a:ln>
                    <a:solidFill>
                      <a:srgbClr val="FFFFFF"/>
                    </a:solidFill>
                    <a:effectLst/>
                    <a:uLnTx/>
                    <a:uFillTx/>
                    <a:latin typeface="Segoe UI"/>
                    <a:ea typeface="+mn-ea"/>
                    <a:cs typeface="+mn-cs"/>
                  </a:rPr>
                  <a:t>Scale-Out File Server (SOFS)</a:t>
                </a:r>
                <a:endParaRPr kumimoji="0" lang="en-US" sz="13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2" name="TextBox 41"/>
              <p:cNvSpPr txBox="1"/>
              <p:nvPr/>
            </p:nvSpPr>
            <p:spPr>
              <a:xfrm>
                <a:off x="5177770" y="4495116"/>
                <a:ext cx="683297" cy="369512"/>
              </a:xfrm>
              <a:prstGeom prst="rect">
                <a:avLst/>
              </a:prstGeom>
              <a:noFill/>
            </p:spPr>
            <p:txBody>
              <a:bodyPr wrap="non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srgbClr val="FFFFFF"/>
                    </a:solidFill>
                    <a:effectLst/>
                    <a:uLnTx/>
                    <a:uFillTx/>
                    <a:latin typeface="Segoe UI"/>
                    <a:ea typeface="+mn-ea"/>
                    <a:cs typeface="+mn-cs"/>
                  </a:rPr>
                  <a:t>. . . . .</a:t>
                </a:r>
              </a:p>
            </p:txBody>
          </p:sp>
        </p:grpSp>
        <p:grpSp>
          <p:nvGrpSpPr>
            <p:cNvPr id="35" name="Group 34"/>
            <p:cNvGrpSpPr/>
            <p:nvPr/>
          </p:nvGrpSpPr>
          <p:grpSpPr>
            <a:xfrm>
              <a:off x="6250984" y="3852840"/>
              <a:ext cx="3951341" cy="613020"/>
              <a:chOff x="3589946" y="4109567"/>
              <a:chExt cx="3951341" cy="613020"/>
            </a:xfrm>
          </p:grpSpPr>
          <p:sp>
            <p:nvSpPr>
              <p:cNvPr id="36" name="Rounded Rectangle 35"/>
              <p:cNvSpPr/>
              <p:nvPr/>
            </p:nvSpPr>
            <p:spPr bwMode="auto">
              <a:xfrm>
                <a:off x="6781515" y="4109567"/>
                <a:ext cx="759772" cy="613020"/>
              </a:xfrm>
              <a:prstGeom prst="roundRect">
                <a:avLst/>
              </a:prstGeom>
              <a:solidFill>
                <a:schemeClr val="accent1"/>
              </a:solidFill>
            </p:spPr>
            <p:txBody>
              <a:bodyPr wrap="squar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Blob back-end</a:t>
                </a:r>
              </a:p>
            </p:txBody>
          </p:sp>
          <p:sp>
            <p:nvSpPr>
              <p:cNvPr id="37" name="Rounded Rectangle 36"/>
              <p:cNvSpPr/>
              <p:nvPr/>
            </p:nvSpPr>
            <p:spPr bwMode="auto">
              <a:xfrm>
                <a:off x="3589946" y="4129219"/>
                <a:ext cx="769223" cy="442736"/>
              </a:xfrm>
              <a:prstGeom prst="roundRect">
                <a:avLst/>
              </a:prstGeom>
              <a:solidFill>
                <a:schemeClr val="accent1"/>
              </a:solidFill>
            </p:spPr>
            <p:txBody>
              <a:bodyPr wrap="squar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Blob back-end</a:t>
                </a:r>
              </a:p>
            </p:txBody>
          </p:sp>
        </p:grpSp>
      </p:grpSp>
      <p:pic>
        <p:nvPicPr>
          <p:cNvPr id="43" name="Picture 42"/>
          <p:cNvPicPr>
            <a:picLocks noChangeAspect="1"/>
          </p:cNvPicPr>
          <p:nvPr/>
        </p:nvPicPr>
        <p:blipFill>
          <a:blip r:embed="rId4"/>
          <a:stretch>
            <a:fillRect/>
          </a:stretch>
        </p:blipFill>
        <p:spPr>
          <a:xfrm>
            <a:off x="8874844" y="5550921"/>
            <a:ext cx="295542" cy="444050"/>
          </a:xfrm>
          <a:prstGeom prst="rect">
            <a:avLst/>
          </a:prstGeom>
          <a:ln>
            <a:headEnd type="none" w="med" len="med"/>
            <a:tailEnd type="none" w="med" len="med"/>
          </a:ln>
        </p:spPr>
      </p:pic>
      <p:pic>
        <p:nvPicPr>
          <p:cNvPr id="44" name="Picture 43"/>
          <p:cNvPicPr>
            <a:picLocks noChangeAspect="1"/>
          </p:cNvPicPr>
          <p:nvPr/>
        </p:nvPicPr>
        <p:blipFill>
          <a:blip r:embed="rId4"/>
          <a:stretch>
            <a:fillRect/>
          </a:stretch>
        </p:blipFill>
        <p:spPr>
          <a:xfrm>
            <a:off x="9420249" y="5550921"/>
            <a:ext cx="295542" cy="444050"/>
          </a:xfrm>
          <a:prstGeom prst="rect">
            <a:avLst/>
          </a:prstGeom>
          <a:ln>
            <a:headEnd type="none" w="med" len="med"/>
            <a:tailEnd type="none" w="med" len="med"/>
          </a:ln>
        </p:spPr>
      </p:pic>
      <p:pic>
        <p:nvPicPr>
          <p:cNvPr id="45" name="Picture 44"/>
          <p:cNvPicPr>
            <a:picLocks noChangeAspect="1"/>
          </p:cNvPicPr>
          <p:nvPr/>
        </p:nvPicPr>
        <p:blipFill>
          <a:blip r:embed="rId4"/>
          <a:stretch>
            <a:fillRect/>
          </a:stretch>
        </p:blipFill>
        <p:spPr>
          <a:xfrm>
            <a:off x="9909876" y="5555974"/>
            <a:ext cx="295542" cy="444050"/>
          </a:xfrm>
          <a:prstGeom prst="rect">
            <a:avLst/>
          </a:prstGeom>
          <a:ln>
            <a:headEnd type="none" w="med" len="med"/>
            <a:tailEnd type="none" w="med" len="med"/>
          </a:ln>
        </p:spPr>
      </p:pic>
    </p:spTree>
    <p:extLst>
      <p:ext uri="{BB962C8B-B14F-4D97-AF65-F5344CB8AC3E}">
        <p14:creationId xmlns:p14="http://schemas.microsoft.com/office/powerpoint/2010/main" val="25719493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277003" y="1181210"/>
            <a:ext cx="11887200" cy="3092129"/>
          </a:xfrm>
        </p:spPr>
        <p:txBody>
          <a:bodyPr/>
          <a:lstStyle/>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Storage Spaces</a:t>
            </a:r>
          </a:p>
          <a:p>
            <a:pPr marL="285750" indent="-285750">
              <a:lnSpc>
                <a:spcPct val="100000"/>
              </a:lnSpc>
              <a:spcBef>
                <a:spcPts val="400"/>
              </a:spcBef>
              <a:buClr>
                <a:schemeClr val="tx1"/>
              </a:buClr>
            </a:pPr>
            <a:r>
              <a:rPr lang="en-US" sz="1800" dirty="0">
                <a:solidFill>
                  <a:schemeClr val="tx1"/>
                </a:solidFill>
              </a:rPr>
              <a:t>Single scalable pool with all disk devices (except boot)</a:t>
            </a:r>
          </a:p>
          <a:p>
            <a:pPr marL="285750" indent="-285750">
              <a:lnSpc>
                <a:spcPct val="100000"/>
              </a:lnSpc>
              <a:spcBef>
                <a:spcPts val="400"/>
              </a:spcBef>
              <a:buClr>
                <a:schemeClr val="tx1"/>
              </a:buClr>
            </a:pPr>
            <a:r>
              <a:rPr lang="en-US" sz="1800" dirty="0">
                <a:solidFill>
                  <a:schemeClr val="tx1"/>
                </a:solidFill>
              </a:rPr>
              <a:t>Multiple virtual disks per pool (Mirrored)</a:t>
            </a:r>
          </a:p>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Software Storage Bus</a:t>
            </a:r>
          </a:p>
          <a:p>
            <a:pPr marL="285750" indent="-285750">
              <a:lnSpc>
                <a:spcPct val="100000"/>
              </a:lnSpc>
              <a:spcBef>
                <a:spcPts val="400"/>
              </a:spcBef>
              <a:buClr>
                <a:schemeClr val="tx1"/>
              </a:buClr>
            </a:pPr>
            <a:r>
              <a:rPr lang="en-US" sz="1800" dirty="0">
                <a:solidFill>
                  <a:schemeClr val="tx1"/>
                </a:solidFill>
              </a:rPr>
              <a:t>Storage Bus Cache</a:t>
            </a:r>
          </a:p>
          <a:p>
            <a:pPr marL="285750" indent="-285750">
              <a:lnSpc>
                <a:spcPct val="100000"/>
              </a:lnSpc>
              <a:spcBef>
                <a:spcPts val="400"/>
              </a:spcBef>
              <a:buClr>
                <a:schemeClr val="tx1"/>
              </a:buClr>
            </a:pPr>
            <a:r>
              <a:rPr lang="en-US" sz="1800" dirty="0">
                <a:solidFill>
                  <a:schemeClr val="tx1"/>
                </a:solidFill>
              </a:rPr>
              <a:t>Leverages SMB3 and SMB Direct</a:t>
            </a:r>
          </a:p>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Servers with local disks</a:t>
            </a:r>
          </a:p>
          <a:p>
            <a:pPr marL="285750" indent="-285750">
              <a:lnSpc>
                <a:spcPct val="100000"/>
              </a:lnSpc>
              <a:spcBef>
                <a:spcPts val="400"/>
              </a:spcBef>
              <a:buClr>
                <a:schemeClr val="tx1"/>
              </a:buClr>
            </a:pPr>
            <a:r>
              <a:rPr lang="en-US" sz="1800" dirty="0">
                <a:solidFill>
                  <a:schemeClr val="tx1"/>
                </a:solidFill>
              </a:rPr>
              <a:t>SATA, SAS, and </a:t>
            </a:r>
            <a:r>
              <a:rPr lang="en-US" sz="1800" dirty="0" err="1">
                <a:solidFill>
                  <a:schemeClr val="tx1"/>
                </a:solidFill>
              </a:rPr>
              <a:t>NVMe</a:t>
            </a:r>
            <a:r>
              <a:rPr lang="en-US" sz="1800" dirty="0">
                <a:solidFill>
                  <a:schemeClr val="tx1"/>
                </a:solidFill>
              </a:rPr>
              <a:t> based on OEM SKU</a:t>
            </a:r>
          </a:p>
        </p:txBody>
      </p:sp>
      <p:sp>
        <p:nvSpPr>
          <p:cNvPr id="4" name="Title 3"/>
          <p:cNvSpPr>
            <a:spLocks noGrp="1"/>
          </p:cNvSpPr>
          <p:nvPr>
            <p:ph type="title"/>
          </p:nvPr>
        </p:nvSpPr>
        <p:spPr/>
        <p:txBody>
          <a:bodyPr/>
          <a:lstStyle/>
          <a:p>
            <a:r>
              <a:rPr lang="en-US" dirty="0">
                <a:gradFill>
                  <a:gsLst>
                    <a:gs pos="1250">
                      <a:schemeClr val="tx1"/>
                    </a:gs>
                    <a:gs pos="100000">
                      <a:schemeClr val="tx1"/>
                    </a:gs>
                  </a:gsLst>
                  <a:lin ang="5400000" scaled="0"/>
                </a:gradFill>
              </a:rPr>
              <a:t>Storage stack</a:t>
            </a:r>
          </a:p>
        </p:txBody>
      </p:sp>
      <p:sp>
        <p:nvSpPr>
          <p:cNvPr id="5" name="Rectangle 4"/>
          <p:cNvSpPr/>
          <p:nvPr/>
        </p:nvSpPr>
        <p:spPr bwMode="auto">
          <a:xfrm>
            <a:off x="6590195" y="3661355"/>
            <a:ext cx="5027130" cy="372993"/>
          </a:xfrm>
          <a:prstGeom prst="rect">
            <a:avLst/>
          </a:prstGeom>
          <a:solidFill>
            <a:schemeClr val="tx2">
              <a:lumMod val="25000"/>
              <a:lumOff val="75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Storage Spaces Storage Pool</a:t>
            </a:r>
          </a:p>
        </p:txBody>
      </p:sp>
      <p:sp>
        <p:nvSpPr>
          <p:cNvPr id="6" name="Rectangle 5"/>
          <p:cNvSpPr/>
          <p:nvPr/>
        </p:nvSpPr>
        <p:spPr bwMode="auto">
          <a:xfrm>
            <a:off x="6590195" y="3191766"/>
            <a:ext cx="5027130" cy="372993"/>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Storage Spaces Virtual Disks</a:t>
            </a:r>
          </a:p>
        </p:txBody>
      </p:sp>
      <p:sp>
        <p:nvSpPr>
          <p:cNvPr id="8" name="Rectangle 7"/>
          <p:cNvSpPr/>
          <p:nvPr/>
        </p:nvSpPr>
        <p:spPr bwMode="auto">
          <a:xfrm>
            <a:off x="6590195" y="2244885"/>
            <a:ext cx="5027130" cy="372993"/>
          </a:xfrm>
          <a:prstGeom prst="rect">
            <a:avLst/>
          </a:prstGeom>
          <a:solidFill>
            <a:schemeClr val="tx2">
              <a:lumMod val="75000"/>
              <a:lumOff val="25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CSVFS Cluster File System</a:t>
            </a:r>
          </a:p>
        </p:txBody>
      </p:sp>
      <p:grpSp>
        <p:nvGrpSpPr>
          <p:cNvPr id="9" name="Group 8"/>
          <p:cNvGrpSpPr/>
          <p:nvPr/>
        </p:nvGrpSpPr>
        <p:grpSpPr>
          <a:xfrm>
            <a:off x="6589067" y="4656972"/>
            <a:ext cx="467940" cy="959278"/>
            <a:chOff x="6860633" y="4151745"/>
            <a:chExt cx="458930" cy="940807"/>
          </a:xfrm>
        </p:grpSpPr>
        <p:pic>
          <p:nvPicPr>
            <p:cNvPr id="10"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6914193" y="4379168"/>
              <a:ext cx="364806" cy="447916"/>
              <a:chOff x="5733859" y="3900341"/>
              <a:chExt cx="401287" cy="492708"/>
            </a:xfrm>
          </p:grpSpPr>
          <p:pic>
            <p:nvPicPr>
              <p:cNvPr id="12"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13"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14"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15"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grpSp>
        <p:nvGrpSpPr>
          <p:cNvPr id="16" name="Group 15"/>
          <p:cNvGrpSpPr/>
          <p:nvPr/>
        </p:nvGrpSpPr>
        <p:grpSpPr>
          <a:xfrm>
            <a:off x="7501356" y="4656972"/>
            <a:ext cx="467940" cy="959278"/>
            <a:chOff x="6860633" y="4151745"/>
            <a:chExt cx="458930" cy="940807"/>
          </a:xfrm>
        </p:grpSpPr>
        <p:pic>
          <p:nvPicPr>
            <p:cNvPr id="17"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18" name="Group 17"/>
            <p:cNvGrpSpPr/>
            <p:nvPr/>
          </p:nvGrpSpPr>
          <p:grpSpPr>
            <a:xfrm>
              <a:off x="6914193" y="4379168"/>
              <a:ext cx="364806" cy="447916"/>
              <a:chOff x="5733859" y="3900341"/>
              <a:chExt cx="401287" cy="492708"/>
            </a:xfrm>
          </p:grpSpPr>
          <p:pic>
            <p:nvPicPr>
              <p:cNvPr id="1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0"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1"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grpSp>
        <p:nvGrpSpPr>
          <p:cNvPr id="23" name="Group 22"/>
          <p:cNvGrpSpPr/>
          <p:nvPr/>
        </p:nvGrpSpPr>
        <p:grpSpPr>
          <a:xfrm>
            <a:off x="8413646" y="4656972"/>
            <a:ext cx="467940" cy="959278"/>
            <a:chOff x="6860633" y="4151745"/>
            <a:chExt cx="458930" cy="940807"/>
          </a:xfrm>
        </p:grpSpPr>
        <p:pic>
          <p:nvPicPr>
            <p:cNvPr id="24"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25" name="Group 24"/>
            <p:cNvGrpSpPr/>
            <p:nvPr/>
          </p:nvGrpSpPr>
          <p:grpSpPr>
            <a:xfrm>
              <a:off x="6914193" y="4379168"/>
              <a:ext cx="364806" cy="447916"/>
              <a:chOff x="5733859" y="3900341"/>
              <a:chExt cx="401287" cy="492708"/>
            </a:xfrm>
          </p:grpSpPr>
          <p:pic>
            <p:nvPicPr>
              <p:cNvPr id="2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7"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8"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2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grpSp>
        <p:nvGrpSpPr>
          <p:cNvPr id="30" name="Group 29"/>
          <p:cNvGrpSpPr/>
          <p:nvPr/>
        </p:nvGrpSpPr>
        <p:grpSpPr>
          <a:xfrm>
            <a:off x="10238223" y="4656972"/>
            <a:ext cx="467940" cy="959278"/>
            <a:chOff x="6860633" y="4151745"/>
            <a:chExt cx="458930" cy="940807"/>
          </a:xfrm>
        </p:grpSpPr>
        <p:pic>
          <p:nvPicPr>
            <p:cNvPr id="31"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32" name="Group 31"/>
            <p:cNvGrpSpPr/>
            <p:nvPr/>
          </p:nvGrpSpPr>
          <p:grpSpPr>
            <a:xfrm>
              <a:off x="6914193" y="4379168"/>
              <a:ext cx="364806" cy="447916"/>
              <a:chOff x="5733859" y="3900341"/>
              <a:chExt cx="401287" cy="492708"/>
            </a:xfrm>
          </p:grpSpPr>
          <p:pic>
            <p:nvPicPr>
              <p:cNvPr id="33"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34"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35"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3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sp>
        <p:nvSpPr>
          <p:cNvPr id="37" name="Rectangle 36"/>
          <p:cNvSpPr/>
          <p:nvPr/>
        </p:nvSpPr>
        <p:spPr bwMode="auto">
          <a:xfrm>
            <a:off x="6590195" y="4121757"/>
            <a:ext cx="5027130" cy="372993"/>
          </a:xfrm>
          <a:prstGeom prst="rect">
            <a:avLst/>
          </a:prstGeom>
          <a:solidFill>
            <a:schemeClr val="tx2">
              <a:lumMod val="10000"/>
              <a:lumOff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Software Storage Bus</a:t>
            </a:r>
          </a:p>
        </p:txBody>
      </p:sp>
      <p:sp>
        <p:nvSpPr>
          <p:cNvPr id="52" name="Rectangle 51"/>
          <p:cNvSpPr/>
          <p:nvPr/>
        </p:nvSpPr>
        <p:spPr bwMode="auto">
          <a:xfrm>
            <a:off x="6589067" y="1511413"/>
            <a:ext cx="5028258" cy="372993"/>
          </a:xfrm>
          <a:prstGeom prst="rect">
            <a:avLst/>
          </a:prstGeom>
          <a:solidFill>
            <a:schemeClr val="tx2">
              <a:lumMod val="90000"/>
              <a:lumOff val="1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Virtual Machines</a:t>
            </a:r>
          </a:p>
        </p:txBody>
      </p:sp>
      <p:grpSp>
        <p:nvGrpSpPr>
          <p:cNvPr id="56" name="Group 55"/>
          <p:cNvGrpSpPr/>
          <p:nvPr/>
        </p:nvGrpSpPr>
        <p:grpSpPr>
          <a:xfrm>
            <a:off x="9325935" y="4656972"/>
            <a:ext cx="467940" cy="959278"/>
            <a:chOff x="6860633" y="4151745"/>
            <a:chExt cx="458930" cy="940807"/>
          </a:xfrm>
        </p:grpSpPr>
        <p:pic>
          <p:nvPicPr>
            <p:cNvPr id="57"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58" name="Group 57"/>
            <p:cNvGrpSpPr/>
            <p:nvPr/>
          </p:nvGrpSpPr>
          <p:grpSpPr>
            <a:xfrm>
              <a:off x="6914193" y="4379168"/>
              <a:ext cx="364806" cy="447916"/>
              <a:chOff x="5733859" y="3900341"/>
              <a:chExt cx="401287" cy="492708"/>
            </a:xfrm>
          </p:grpSpPr>
          <p:pic>
            <p:nvPicPr>
              <p:cNvPr id="5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0"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1"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2"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grpSp>
        <p:nvGrpSpPr>
          <p:cNvPr id="63" name="Group 62"/>
          <p:cNvGrpSpPr/>
          <p:nvPr/>
        </p:nvGrpSpPr>
        <p:grpSpPr>
          <a:xfrm>
            <a:off x="11150512" y="4656972"/>
            <a:ext cx="467940" cy="959278"/>
            <a:chOff x="6860633" y="4151745"/>
            <a:chExt cx="458930" cy="940807"/>
          </a:xfrm>
        </p:grpSpPr>
        <p:pic>
          <p:nvPicPr>
            <p:cNvPr id="64"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nvGrpSpPr>
            <p:cNvPr id="65" name="Group 64"/>
            <p:cNvGrpSpPr/>
            <p:nvPr/>
          </p:nvGrpSpPr>
          <p:grpSpPr>
            <a:xfrm>
              <a:off x="6914193" y="4379168"/>
              <a:ext cx="364806" cy="447916"/>
              <a:chOff x="5733859" y="3900341"/>
              <a:chExt cx="401287" cy="492708"/>
            </a:xfrm>
          </p:grpSpPr>
          <p:pic>
            <p:nvPicPr>
              <p:cNvPr id="6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7"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8"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6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grpSp>
      </p:grpSp>
      <p:sp>
        <p:nvSpPr>
          <p:cNvPr id="70" name="Rectangle 69"/>
          <p:cNvSpPr/>
          <p:nvPr/>
        </p:nvSpPr>
        <p:spPr bwMode="auto">
          <a:xfrm>
            <a:off x="6596566" y="2729463"/>
            <a:ext cx="5027130" cy="372993"/>
          </a:xfrm>
          <a:prstGeom prst="rect">
            <a:avLst/>
          </a:prstGeom>
          <a:solidFill>
            <a:schemeClr val="tx2">
              <a:lumMod val="50000"/>
              <a:lumOff val="50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ReFS On-Disk File System</a:t>
            </a:r>
          </a:p>
        </p:txBody>
      </p:sp>
      <p:sp>
        <p:nvSpPr>
          <p:cNvPr id="72" name="Down Arrow 71"/>
          <p:cNvSpPr/>
          <p:nvPr/>
        </p:nvSpPr>
        <p:spPr>
          <a:xfrm>
            <a:off x="7626699" y="1953030"/>
            <a:ext cx="321329" cy="24812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 name="Down Arrow 72"/>
          <p:cNvSpPr/>
          <p:nvPr/>
        </p:nvSpPr>
        <p:spPr>
          <a:xfrm>
            <a:off x="10187203" y="1939016"/>
            <a:ext cx="321329" cy="24812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5671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714119" y="1805660"/>
            <a:ext cx="1828800"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274639" y="295274"/>
            <a:ext cx="11889564" cy="917575"/>
          </a:xfrm>
        </p:spPr>
        <p:txBody>
          <a:bodyPr/>
          <a:lstStyle/>
          <a:p>
            <a:r>
              <a:rPr lang="en-US"/>
              <a:t>Built-in cache</a:t>
            </a:r>
          </a:p>
        </p:txBody>
      </p:sp>
      <p:grpSp>
        <p:nvGrpSpPr>
          <p:cNvPr id="3" name="Group 2"/>
          <p:cNvGrpSpPr/>
          <p:nvPr/>
        </p:nvGrpSpPr>
        <p:grpSpPr>
          <a:xfrm>
            <a:off x="7595311" y="1605767"/>
            <a:ext cx="1995991" cy="4177496"/>
            <a:chOff x="7144218" y="1816121"/>
            <a:chExt cx="1996246" cy="4178029"/>
          </a:xfrm>
        </p:grpSpPr>
        <p:sp>
          <p:nvSpPr>
            <p:cNvPr id="5" name="Freeform 4"/>
            <p:cNvSpPr>
              <a:spLocks noChangeAspect="1" noEditPoints="1"/>
            </p:cNvSpPr>
            <p:nvPr/>
          </p:nvSpPr>
          <p:spPr bwMode="auto">
            <a:xfrm>
              <a:off x="7144218" y="1816121"/>
              <a:ext cx="1996246" cy="4178029"/>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bg1">
                <a:lumMod val="50000"/>
              </a:schemeClr>
            </a:solidFill>
            <a:ln>
              <a:noFill/>
            </a:ln>
          </p:spPr>
          <p:txBody>
            <a:bodyPr vert="horz" wrap="square" lIns="91415" tIns="45708" rIns="91415" bIns="45708" numCol="1" anchor="t" anchorCtr="0" compatLnSpc="1">
              <a:prstTxWarp prst="textNoShape">
                <a:avLst/>
              </a:prstTxWarp>
            </a:bodyPr>
            <a:lstStyle/>
            <a:p>
              <a:pPr marL="0" marR="0" lvl="0" indent="0" algn="l" defTabSz="914249"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Semilight"/>
                <a:ea typeface="+mn-ea"/>
                <a:cs typeface="+mn-cs"/>
              </a:endParaRPr>
            </a:p>
          </p:txBody>
        </p:sp>
        <p:sp>
          <p:nvSpPr>
            <p:cNvPr id="7" name="Rounded Rectangle 6"/>
            <p:cNvSpPr/>
            <p:nvPr/>
          </p:nvSpPr>
          <p:spPr bwMode="auto">
            <a:xfrm>
              <a:off x="7671970" y="3918089"/>
              <a:ext cx="372423" cy="459105"/>
            </a:xfrm>
            <a:prstGeom prst="roundRect">
              <a:avLst/>
            </a:prstGeom>
            <a:solidFill>
              <a:srgbClr val="FF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SSD</a:t>
              </a:r>
            </a:p>
          </p:txBody>
        </p:sp>
        <p:sp>
          <p:nvSpPr>
            <p:cNvPr id="8" name="Rounded Rectangle 7"/>
            <p:cNvSpPr/>
            <p:nvPr/>
          </p:nvSpPr>
          <p:spPr bwMode="auto">
            <a:xfrm>
              <a:off x="8653025" y="3918089"/>
              <a:ext cx="372423" cy="459105"/>
            </a:xfrm>
            <a:prstGeom prst="roundRect">
              <a:avLst/>
            </a:prstGeom>
            <a:solidFill>
              <a:srgbClr val="FF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SSD</a:t>
              </a:r>
            </a:p>
          </p:txBody>
        </p:sp>
        <p:grpSp>
          <p:nvGrpSpPr>
            <p:cNvPr id="16" name="Group 15"/>
            <p:cNvGrpSpPr/>
            <p:nvPr/>
          </p:nvGrpSpPr>
          <p:grpSpPr>
            <a:xfrm>
              <a:off x="7161471" y="4725126"/>
              <a:ext cx="828362" cy="960952"/>
              <a:chOff x="6033249" y="3332335"/>
              <a:chExt cx="553768" cy="642406"/>
            </a:xfrm>
          </p:grpSpPr>
          <p:sp>
            <p:nvSpPr>
              <p:cNvPr id="10" name="Rounded Rectangle 9"/>
              <p:cNvSpPr/>
              <p:nvPr/>
            </p:nvSpPr>
            <p:spPr bwMode="auto">
              <a:xfrm>
                <a:off x="6033249" y="33323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2" name="Rounded Rectangle 11"/>
              <p:cNvSpPr/>
              <p:nvPr/>
            </p:nvSpPr>
            <p:spPr bwMode="auto">
              <a:xfrm>
                <a:off x="6185649" y="34847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4" name="Rounded Rectangle 13"/>
              <p:cNvSpPr/>
              <p:nvPr/>
            </p:nvSpPr>
            <p:spPr bwMode="auto">
              <a:xfrm>
                <a:off x="6338049" y="36371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grpSp>
        <p:grpSp>
          <p:nvGrpSpPr>
            <p:cNvPr id="17" name="Group 16"/>
            <p:cNvGrpSpPr/>
            <p:nvPr/>
          </p:nvGrpSpPr>
          <p:grpSpPr>
            <a:xfrm>
              <a:off x="8141174" y="4725126"/>
              <a:ext cx="828362" cy="960952"/>
              <a:chOff x="6033249" y="3332335"/>
              <a:chExt cx="553768" cy="642406"/>
            </a:xfrm>
          </p:grpSpPr>
          <p:sp>
            <p:nvSpPr>
              <p:cNvPr id="18" name="Rounded Rectangle 17"/>
              <p:cNvSpPr/>
              <p:nvPr/>
            </p:nvSpPr>
            <p:spPr bwMode="auto">
              <a:xfrm>
                <a:off x="6033249" y="33323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9" name="Rounded Rectangle 18"/>
              <p:cNvSpPr/>
              <p:nvPr/>
            </p:nvSpPr>
            <p:spPr bwMode="auto">
              <a:xfrm>
                <a:off x="6185649" y="34847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20" name="Rounded Rectangle 19"/>
              <p:cNvSpPr/>
              <p:nvPr/>
            </p:nvSpPr>
            <p:spPr bwMode="auto">
              <a:xfrm>
                <a:off x="6338049" y="36371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grpSp>
        <p:cxnSp>
          <p:nvCxnSpPr>
            <p:cNvPr id="22" name="Elbow Connector 21"/>
            <p:cNvCxnSpPr>
              <a:stCxn id="7" idx="2"/>
              <a:endCxn id="10" idx="0"/>
            </p:cNvCxnSpPr>
            <p:nvPr/>
          </p:nvCxnSpPr>
          <p:spPr>
            <a:xfrm rot="5400000">
              <a:off x="7428966" y="4295910"/>
              <a:ext cx="347932" cy="51050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7" idx="2"/>
              <a:endCxn id="12" idx="0"/>
            </p:cNvCxnSpPr>
            <p:nvPr/>
          </p:nvCxnSpPr>
          <p:spPr>
            <a:xfrm rot="5400000">
              <a:off x="7428966" y="4523880"/>
              <a:ext cx="575902" cy="28253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7" idx="2"/>
              <a:endCxn id="14" idx="0"/>
            </p:cNvCxnSpPr>
            <p:nvPr/>
          </p:nvCxnSpPr>
          <p:spPr>
            <a:xfrm rot="5400000">
              <a:off x="7428967" y="4751849"/>
              <a:ext cx="803871" cy="5456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8" idx="2"/>
              <a:endCxn id="18" idx="0"/>
            </p:cNvCxnSpPr>
            <p:nvPr/>
          </p:nvCxnSpPr>
          <p:spPr>
            <a:xfrm rot="5400000">
              <a:off x="8409345" y="4295234"/>
              <a:ext cx="347932" cy="51185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8" idx="2"/>
              <a:endCxn id="19" idx="0"/>
            </p:cNvCxnSpPr>
            <p:nvPr/>
          </p:nvCxnSpPr>
          <p:spPr>
            <a:xfrm rot="5400000">
              <a:off x="8409345" y="4523204"/>
              <a:ext cx="575902" cy="28388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2"/>
              <a:endCxn id="20" idx="0"/>
            </p:cNvCxnSpPr>
            <p:nvPr/>
          </p:nvCxnSpPr>
          <p:spPr>
            <a:xfrm rot="5400000">
              <a:off x="8409346" y="4751173"/>
              <a:ext cx="803871" cy="5591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10119467" y="3692123"/>
            <a:ext cx="2251104" cy="385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gradFill>
                  <a:gsLst>
                    <a:gs pos="2655">
                      <a:srgbClr val="353535"/>
                    </a:gs>
                    <a:gs pos="24000">
                      <a:srgbClr val="353535"/>
                    </a:gs>
                  </a:gsLst>
                  <a:lin ang="5400000" scaled="1"/>
                </a:gradFill>
                <a:effectLst/>
                <a:uLnTx/>
                <a:uFillTx/>
                <a:latin typeface="Segoe UI Semilight"/>
                <a:ea typeface="+mn-ea"/>
                <a:cs typeface="+mn-cs"/>
              </a:rPr>
              <a:t>Caching devices</a:t>
            </a:r>
          </a:p>
        </p:txBody>
      </p:sp>
      <p:sp>
        <p:nvSpPr>
          <p:cNvPr id="37" name="TextBox 36"/>
          <p:cNvSpPr txBox="1"/>
          <p:nvPr/>
        </p:nvSpPr>
        <p:spPr>
          <a:xfrm>
            <a:off x="10119467" y="4749950"/>
            <a:ext cx="2251104" cy="385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gradFill>
                  <a:gsLst>
                    <a:gs pos="2655">
                      <a:srgbClr val="353535"/>
                    </a:gs>
                    <a:gs pos="24000">
                      <a:srgbClr val="353535"/>
                    </a:gs>
                  </a:gsLst>
                  <a:lin ang="5400000" scaled="1"/>
                </a:gradFill>
                <a:effectLst/>
                <a:uLnTx/>
                <a:uFillTx/>
                <a:latin typeface="Segoe UI Semilight"/>
                <a:ea typeface="+mn-ea"/>
                <a:cs typeface="+mn-cs"/>
              </a:rPr>
              <a:t>Capacity devices</a:t>
            </a:r>
          </a:p>
        </p:txBody>
      </p:sp>
      <p:sp>
        <p:nvSpPr>
          <p:cNvPr id="38" name="Right Arrow 37"/>
          <p:cNvSpPr/>
          <p:nvPr/>
        </p:nvSpPr>
        <p:spPr>
          <a:xfrm rot="10800000">
            <a:off x="9694387" y="3729349"/>
            <a:ext cx="413194" cy="299744"/>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 name="Right Arrow 38"/>
          <p:cNvSpPr/>
          <p:nvPr/>
        </p:nvSpPr>
        <p:spPr>
          <a:xfrm rot="10800000">
            <a:off x="9694387" y="4787176"/>
            <a:ext cx="413194" cy="299744"/>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 name="Rectangle 12"/>
          <p:cNvSpPr/>
          <p:nvPr/>
        </p:nvSpPr>
        <p:spPr>
          <a:xfrm>
            <a:off x="355643" y="1703716"/>
            <a:ext cx="6787778" cy="3539430"/>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Cache is an integral part of Software Storage Bus</a:t>
            </a:r>
          </a:p>
          <a:p>
            <a:pPr marL="285750" indent="-285750">
              <a:buFont typeface="Arial" panose="020B0604020202020204" pitchFamily="34" charset="0"/>
              <a:buChar char="•"/>
            </a:pPr>
            <a:r>
              <a:rPr lang="en-US" sz="2800" dirty="0">
                <a:latin typeface="+mj-lt"/>
              </a:rPr>
              <a:t>Scoped to local machine</a:t>
            </a:r>
          </a:p>
          <a:p>
            <a:pPr marL="285750" indent="-285750">
              <a:buFont typeface="Arial" panose="020B0604020202020204" pitchFamily="34" charset="0"/>
              <a:buChar char="•"/>
            </a:pPr>
            <a:r>
              <a:rPr lang="en-US" sz="2800" dirty="0">
                <a:latin typeface="+mj-lt"/>
              </a:rPr>
              <a:t>Agnostic to storage pool and virtual disks</a:t>
            </a:r>
          </a:p>
          <a:p>
            <a:pPr marL="285750" indent="-285750">
              <a:buFont typeface="Arial" panose="020B0604020202020204" pitchFamily="34" charset="0"/>
              <a:buChar char="•"/>
            </a:pPr>
            <a:r>
              <a:rPr lang="en-US" sz="2800" dirty="0">
                <a:latin typeface="+mj-lt"/>
              </a:rPr>
              <a:t>Automatic configuration when </a:t>
            </a:r>
            <a:br>
              <a:rPr lang="en-US" sz="2800" dirty="0">
                <a:latin typeface="+mj-lt"/>
              </a:rPr>
            </a:br>
            <a:r>
              <a:rPr lang="en-US" sz="2800" dirty="0">
                <a:latin typeface="+mj-lt"/>
              </a:rPr>
              <a:t>enabling Spaces Direct</a:t>
            </a:r>
          </a:p>
          <a:p>
            <a:pPr marL="285750" indent="-285750">
              <a:buFont typeface="Arial" panose="020B0604020202020204" pitchFamily="34" charset="0"/>
              <a:buChar char="•"/>
            </a:pPr>
            <a:r>
              <a:rPr lang="en-US" sz="2800" dirty="0">
                <a:latin typeface="+mj-lt"/>
              </a:rPr>
              <a:t>Cache behavior is dependent on type </a:t>
            </a:r>
            <a:br>
              <a:rPr lang="en-US" sz="2800" dirty="0">
                <a:latin typeface="+mj-lt"/>
              </a:rPr>
            </a:br>
            <a:r>
              <a:rPr lang="en-US" sz="2800" dirty="0">
                <a:latin typeface="+mj-lt"/>
              </a:rPr>
              <a:t>of operation</a:t>
            </a:r>
          </a:p>
        </p:txBody>
      </p:sp>
    </p:spTree>
    <p:extLst>
      <p:ext uri="{BB962C8B-B14F-4D97-AF65-F5344CB8AC3E}">
        <p14:creationId xmlns:p14="http://schemas.microsoft.com/office/powerpoint/2010/main" val="78907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DEAC037-1E06-4BE7-8AE5-92543FA7CD3D}"/>
              </a:ext>
            </a:extLst>
          </p:cNvPr>
          <p:cNvSpPr/>
          <p:nvPr/>
        </p:nvSpPr>
        <p:spPr bwMode="auto">
          <a:xfrm>
            <a:off x="-10063" y="5237324"/>
            <a:ext cx="12434711" cy="180402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86B8B53A-42E2-48A6-8925-88BC21352B82}"/>
              </a:ext>
            </a:extLst>
          </p:cNvPr>
          <p:cNvSpPr/>
          <p:nvPr/>
        </p:nvSpPr>
        <p:spPr>
          <a:xfrm>
            <a:off x="611616" y="1477595"/>
            <a:ext cx="5964910" cy="612897"/>
          </a:xfrm>
          <a:prstGeom prst="rect">
            <a:avLst/>
          </a:prstGeom>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a:t>
            </a:r>
          </a:p>
        </p:txBody>
      </p:sp>
      <p:grpSp>
        <p:nvGrpSpPr>
          <p:cNvPr id="2" name="Group 1">
            <a:extLst>
              <a:ext uri="{FF2B5EF4-FFF2-40B4-BE49-F238E27FC236}">
                <a16:creationId xmlns:a16="http://schemas.microsoft.com/office/drawing/2014/main" id="{C23C371F-4D17-4AD7-870C-C631473D519D}"/>
              </a:ext>
            </a:extLst>
          </p:cNvPr>
          <p:cNvGrpSpPr/>
          <p:nvPr/>
        </p:nvGrpSpPr>
        <p:grpSpPr>
          <a:xfrm>
            <a:off x="1627474" y="2609169"/>
            <a:ext cx="9181528" cy="1776187"/>
            <a:chOff x="1750041" y="2768513"/>
            <a:chExt cx="9002315" cy="1741518"/>
          </a:xfrm>
        </p:grpSpPr>
        <p:sp>
          <p:nvSpPr>
            <p:cNvPr id="24" name="TextBox 23">
              <a:extLst>
                <a:ext uri="{FF2B5EF4-FFF2-40B4-BE49-F238E27FC236}">
                  <a16:creationId xmlns:a16="http://schemas.microsoft.com/office/drawing/2014/main" id="{55138C29-A049-4332-B470-95EE77842431}"/>
                </a:ext>
              </a:extLst>
            </p:cNvPr>
            <p:cNvSpPr txBox="1"/>
            <p:nvPr/>
          </p:nvSpPr>
          <p:spPr>
            <a:xfrm>
              <a:off x="1750041" y="3951350"/>
              <a:ext cx="3230838"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70C0"/>
                  </a:solidFill>
                </a:rPr>
                <a:t>Consistent application </a:t>
              </a:r>
              <a:br>
                <a:rPr lang="en-US" sz="1632">
                  <a:solidFill>
                    <a:srgbClr val="0070C0"/>
                  </a:solidFill>
                </a:rPr>
              </a:br>
              <a:r>
                <a:rPr lang="en-US" sz="1632">
                  <a:solidFill>
                    <a:srgbClr val="0070C0"/>
                  </a:solidFill>
                </a:rPr>
                <a:t>development</a:t>
              </a:r>
            </a:p>
          </p:txBody>
        </p:sp>
        <p:sp>
          <p:nvSpPr>
            <p:cNvPr id="25" name="TextBox 24">
              <a:extLst>
                <a:ext uri="{FF2B5EF4-FFF2-40B4-BE49-F238E27FC236}">
                  <a16:creationId xmlns:a16="http://schemas.microsoft.com/office/drawing/2014/main" id="{3117C681-173C-44D3-9AE8-3DAC0D800801}"/>
                </a:ext>
              </a:extLst>
            </p:cNvPr>
            <p:cNvSpPr txBox="1"/>
            <p:nvPr/>
          </p:nvSpPr>
          <p:spPr>
            <a:xfrm>
              <a:off x="4982719" y="395419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lumMod val="25000"/>
                          <a:lumOff val="75000"/>
                        </a:srgbClr>
                      </a:gs>
                      <a:gs pos="100000">
                        <a:srgbClr val="1A1A1A">
                          <a:lumMod val="25000"/>
                          <a:lumOff val="75000"/>
                        </a:srgbClr>
                      </a:gs>
                    </a:gsLst>
                    <a:lin ang="5400000" scaled="1"/>
                  </a:gradFill>
                </a:rPr>
                <a:t>Azure services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available on-premises</a:t>
              </a:r>
            </a:p>
          </p:txBody>
        </p:sp>
        <p:sp>
          <p:nvSpPr>
            <p:cNvPr id="26" name="Freeform 9">
              <a:extLst>
                <a:ext uri="{FF2B5EF4-FFF2-40B4-BE49-F238E27FC236}">
                  <a16:creationId xmlns:a16="http://schemas.microsoft.com/office/drawing/2014/main" id="{44F0E51B-3D48-4CAC-A3CA-5159D6596DEC}"/>
                </a:ext>
              </a:extLst>
            </p:cNvPr>
            <p:cNvSpPr>
              <a:spLocks noEditPoints="1"/>
            </p:cNvSpPr>
            <p:nvPr/>
          </p:nvSpPr>
          <p:spPr bwMode="auto">
            <a:xfrm>
              <a:off x="3004108" y="2768513"/>
              <a:ext cx="722702" cy="80027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7" name="Freeform: Shape 26">
              <a:extLst>
                <a:ext uri="{FF2B5EF4-FFF2-40B4-BE49-F238E27FC236}">
                  <a16:creationId xmlns:a16="http://schemas.microsoft.com/office/drawing/2014/main" id="{85DA7760-D028-40DB-B160-850A916B919C}"/>
                </a:ext>
              </a:extLst>
            </p:cNvPr>
            <p:cNvSpPr/>
            <p:nvPr/>
          </p:nvSpPr>
          <p:spPr bwMode="auto">
            <a:xfrm>
              <a:off x="3023608" y="3793261"/>
              <a:ext cx="683703"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sz="1428" kern="0">
                <a:solidFill>
                  <a:srgbClr val="0070C0"/>
                </a:solidFill>
                <a:latin typeface="Segoe UI"/>
              </a:endParaRPr>
            </a:p>
          </p:txBody>
        </p:sp>
        <p:sp>
          <p:nvSpPr>
            <p:cNvPr id="28" name="Freeform 13">
              <a:extLst>
                <a:ext uri="{FF2B5EF4-FFF2-40B4-BE49-F238E27FC236}">
                  <a16:creationId xmlns:a16="http://schemas.microsoft.com/office/drawing/2014/main" id="{0E96DDA4-8B4B-450D-A4D8-4695CEAF566C}"/>
                </a:ext>
              </a:extLst>
            </p:cNvPr>
            <p:cNvSpPr>
              <a:spLocks/>
            </p:cNvSpPr>
            <p:nvPr/>
          </p:nvSpPr>
          <p:spPr bwMode="auto">
            <a:xfrm>
              <a:off x="6022002" y="2788010"/>
              <a:ext cx="650441" cy="704850"/>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9" name="Freeform: Shape 28">
              <a:extLst>
                <a:ext uri="{FF2B5EF4-FFF2-40B4-BE49-F238E27FC236}">
                  <a16:creationId xmlns:a16="http://schemas.microsoft.com/office/drawing/2014/main" id="{A4137314-1896-43A7-9CC6-1687F46D106B}"/>
                </a:ext>
              </a:extLst>
            </p:cNvPr>
            <p:cNvSpPr/>
            <p:nvPr/>
          </p:nvSpPr>
          <p:spPr bwMode="auto">
            <a:xfrm>
              <a:off x="5991635" y="3785306"/>
              <a:ext cx="626620"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30" name="TextBox 29">
              <a:extLst>
                <a:ext uri="{FF2B5EF4-FFF2-40B4-BE49-F238E27FC236}">
                  <a16:creationId xmlns:a16="http://schemas.microsoft.com/office/drawing/2014/main" id="{CB59E5A6-78AE-4D61-B998-F12BE617C59D}"/>
                </a:ext>
              </a:extLst>
            </p:cNvPr>
            <p:cNvSpPr txBox="1"/>
            <p:nvPr/>
          </p:nvSpPr>
          <p:spPr>
            <a:xfrm>
              <a:off x="8107903" y="3951350"/>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Purpose-built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integrated system</a:t>
              </a:r>
            </a:p>
          </p:txBody>
        </p:sp>
        <p:sp>
          <p:nvSpPr>
            <p:cNvPr id="31" name="Freeform 5">
              <a:extLst>
                <a:ext uri="{FF2B5EF4-FFF2-40B4-BE49-F238E27FC236}">
                  <a16:creationId xmlns:a16="http://schemas.microsoft.com/office/drawing/2014/main" id="{ECBCFE85-D579-471C-90AC-F373176CB908}"/>
                </a:ext>
              </a:extLst>
            </p:cNvPr>
            <p:cNvSpPr>
              <a:spLocks noEditPoints="1"/>
            </p:cNvSpPr>
            <p:nvPr/>
          </p:nvSpPr>
          <p:spPr bwMode="auto">
            <a:xfrm>
              <a:off x="9056592" y="2876051"/>
              <a:ext cx="698025" cy="647732"/>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32" name="Freeform: Shape 31">
              <a:extLst>
                <a:ext uri="{FF2B5EF4-FFF2-40B4-BE49-F238E27FC236}">
                  <a16:creationId xmlns:a16="http://schemas.microsoft.com/office/drawing/2014/main" id="{2B17DE2C-586C-4196-93A4-F4A645489FF8}"/>
                </a:ext>
              </a:extLst>
            </p:cNvPr>
            <p:cNvSpPr/>
            <p:nvPr/>
          </p:nvSpPr>
          <p:spPr bwMode="auto">
            <a:xfrm>
              <a:off x="9119060" y="3798960"/>
              <a:ext cx="622137"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
        <p:nvSpPr>
          <p:cNvPr id="33" name="TextBox 32">
            <a:extLst>
              <a:ext uri="{FF2B5EF4-FFF2-40B4-BE49-F238E27FC236}">
                <a16:creationId xmlns:a16="http://schemas.microsoft.com/office/drawing/2014/main" id="{D7D9071B-AB4F-4895-B355-2AC38157C313}"/>
              </a:ext>
            </a:extLst>
          </p:cNvPr>
          <p:cNvSpPr txBox="1"/>
          <p:nvPr/>
        </p:nvSpPr>
        <p:spPr>
          <a:xfrm>
            <a:off x="10245236"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Operations</a:t>
            </a:r>
          </a:p>
        </p:txBody>
      </p:sp>
      <p:sp>
        <p:nvSpPr>
          <p:cNvPr id="35" name="TextBox 34">
            <a:extLst>
              <a:ext uri="{FF2B5EF4-FFF2-40B4-BE49-F238E27FC236}">
                <a16:creationId xmlns:a16="http://schemas.microsoft.com/office/drawing/2014/main" id="{F156C66A-F74B-451C-B644-E503144D65F7}"/>
              </a:ext>
            </a:extLst>
          </p:cNvPr>
          <p:cNvSpPr txBox="1"/>
          <p:nvPr/>
        </p:nvSpPr>
        <p:spPr>
          <a:xfrm>
            <a:off x="8338289"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Automations</a:t>
            </a:r>
          </a:p>
        </p:txBody>
      </p:sp>
      <p:sp>
        <p:nvSpPr>
          <p:cNvPr id="37" name="TextBox 36">
            <a:extLst>
              <a:ext uri="{FF2B5EF4-FFF2-40B4-BE49-F238E27FC236}">
                <a16:creationId xmlns:a16="http://schemas.microsoft.com/office/drawing/2014/main" id="{244A5F5C-76A3-4B8D-8328-3CF48E9CE005}"/>
              </a:ext>
            </a:extLst>
          </p:cNvPr>
          <p:cNvSpPr txBox="1"/>
          <p:nvPr/>
        </p:nvSpPr>
        <p:spPr>
          <a:xfrm>
            <a:off x="4524396"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Deployments</a:t>
            </a:r>
          </a:p>
        </p:txBody>
      </p:sp>
      <p:sp>
        <p:nvSpPr>
          <p:cNvPr id="39" name="TextBox 38">
            <a:extLst>
              <a:ext uri="{FF2B5EF4-FFF2-40B4-BE49-F238E27FC236}">
                <a16:creationId xmlns:a16="http://schemas.microsoft.com/office/drawing/2014/main" id="{9A0AA448-826A-4893-8618-BCB6F89A7F0D}"/>
              </a:ext>
            </a:extLst>
          </p:cNvPr>
          <p:cNvSpPr txBox="1"/>
          <p:nvPr/>
        </p:nvSpPr>
        <p:spPr>
          <a:xfrm>
            <a:off x="2617450"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Experiences</a:t>
            </a:r>
          </a:p>
        </p:txBody>
      </p:sp>
      <p:sp>
        <p:nvSpPr>
          <p:cNvPr id="41" name="TextBox 40">
            <a:extLst>
              <a:ext uri="{FF2B5EF4-FFF2-40B4-BE49-F238E27FC236}">
                <a16:creationId xmlns:a16="http://schemas.microsoft.com/office/drawing/2014/main" id="{3F7CA4F2-C3EB-4BEE-9201-4477FD47111A}"/>
              </a:ext>
            </a:extLst>
          </p:cNvPr>
          <p:cNvSpPr txBox="1"/>
          <p:nvPr/>
        </p:nvSpPr>
        <p:spPr>
          <a:xfrm>
            <a:off x="710504"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Tools</a:t>
            </a:r>
          </a:p>
        </p:txBody>
      </p:sp>
      <p:sp>
        <p:nvSpPr>
          <p:cNvPr id="43" name="TextBox 42">
            <a:extLst>
              <a:ext uri="{FF2B5EF4-FFF2-40B4-BE49-F238E27FC236}">
                <a16:creationId xmlns:a16="http://schemas.microsoft.com/office/drawing/2014/main" id="{C65C66C8-DDB8-4C60-8E4B-A3CFBDFF6215}"/>
              </a:ext>
            </a:extLst>
          </p:cNvPr>
          <p:cNvSpPr txBox="1"/>
          <p:nvPr/>
        </p:nvSpPr>
        <p:spPr>
          <a:xfrm>
            <a:off x="6431343" y="6097661"/>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Application patterns</a:t>
            </a:r>
          </a:p>
        </p:txBody>
      </p:sp>
      <p:cxnSp>
        <p:nvCxnSpPr>
          <p:cNvPr id="59" name="Straight Connector 58">
            <a:extLst>
              <a:ext uri="{FF2B5EF4-FFF2-40B4-BE49-F238E27FC236}">
                <a16:creationId xmlns:a16="http://schemas.microsoft.com/office/drawing/2014/main" id="{D243590F-D9BF-476D-A342-EBD7C4CDBDD7}"/>
              </a:ext>
            </a:extLst>
          </p:cNvPr>
          <p:cNvCxnSpPr>
            <a:cxnSpLocks/>
          </p:cNvCxnSpPr>
          <p:nvPr/>
        </p:nvCxnSpPr>
        <p:spPr>
          <a:xfrm>
            <a:off x="704922" y="5857314"/>
            <a:ext cx="11070521" cy="0"/>
          </a:xfrm>
          <a:prstGeom prst="line">
            <a:avLst/>
          </a:prstGeom>
          <a:noFill/>
          <a:ln w="28575" cap="rnd" cmpd="sng" algn="ctr">
            <a:solidFill>
              <a:srgbClr val="0070C0"/>
            </a:solidFill>
            <a:prstDash val="solid"/>
            <a:headEnd type="none" w="med" len="med"/>
            <a:tailEnd type="none" w="med" len="med"/>
          </a:ln>
          <a:effectLst/>
        </p:spPr>
      </p:cxnSp>
      <p:sp>
        <p:nvSpPr>
          <p:cNvPr id="92" name="Oval 91">
            <a:extLst>
              <a:ext uri="{FF2B5EF4-FFF2-40B4-BE49-F238E27FC236}">
                <a16:creationId xmlns:a16="http://schemas.microsoft.com/office/drawing/2014/main" id="{10B55D03-0031-46CE-8117-02527511981F}"/>
              </a:ext>
            </a:extLst>
          </p:cNvPr>
          <p:cNvSpPr/>
          <p:nvPr/>
        </p:nvSpPr>
        <p:spPr bwMode="auto">
          <a:xfrm>
            <a:off x="1249541" y="5536383"/>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DeveloperTools_EC7A" title="Icon of a wrench and a screwdriver">
            <a:extLst>
              <a:ext uri="{FF2B5EF4-FFF2-40B4-BE49-F238E27FC236}">
                <a16:creationId xmlns:a16="http://schemas.microsoft.com/office/drawing/2014/main" id="{425E8B7F-F0DB-4094-9DC4-C527C20A5B51}"/>
              </a:ext>
            </a:extLst>
          </p:cNvPr>
          <p:cNvSpPr>
            <a:spLocks noChangeAspect="1" noEditPoints="1"/>
          </p:cNvSpPr>
          <p:nvPr/>
        </p:nvSpPr>
        <p:spPr bwMode="auto">
          <a:xfrm>
            <a:off x="1421830" y="5658039"/>
            <a:ext cx="236752" cy="37304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93" name="Oval 92">
            <a:extLst>
              <a:ext uri="{FF2B5EF4-FFF2-40B4-BE49-F238E27FC236}">
                <a16:creationId xmlns:a16="http://schemas.microsoft.com/office/drawing/2014/main" id="{99C80061-3E84-4B3E-9319-D34C92DE3D87}"/>
              </a:ext>
            </a:extLst>
          </p:cNvPr>
          <p:cNvSpPr/>
          <p:nvPr/>
        </p:nvSpPr>
        <p:spPr bwMode="auto">
          <a:xfrm>
            <a:off x="3076743" y="5531320"/>
            <a:ext cx="658438" cy="63434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Oval 93">
            <a:extLst>
              <a:ext uri="{FF2B5EF4-FFF2-40B4-BE49-F238E27FC236}">
                <a16:creationId xmlns:a16="http://schemas.microsoft.com/office/drawing/2014/main" id="{2535E564-81B7-4C4B-AA5E-EBD85578CB63}"/>
              </a:ext>
            </a:extLst>
          </p:cNvPr>
          <p:cNvSpPr/>
          <p:nvPr/>
        </p:nvSpPr>
        <p:spPr bwMode="auto">
          <a:xfrm>
            <a:off x="6933651" y="5566650"/>
            <a:ext cx="647308"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5" name="Oval 94">
            <a:extLst>
              <a:ext uri="{FF2B5EF4-FFF2-40B4-BE49-F238E27FC236}">
                <a16:creationId xmlns:a16="http://schemas.microsoft.com/office/drawing/2014/main" id="{7E3780FB-9E9A-4B5E-88D0-F217C812974E}"/>
              </a:ext>
            </a:extLst>
          </p:cNvPr>
          <p:cNvSpPr/>
          <p:nvPr/>
        </p:nvSpPr>
        <p:spPr bwMode="auto">
          <a:xfrm>
            <a:off x="8838503" y="5568924"/>
            <a:ext cx="596937" cy="60731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6" name="Oval 95">
            <a:extLst>
              <a:ext uri="{FF2B5EF4-FFF2-40B4-BE49-F238E27FC236}">
                <a16:creationId xmlns:a16="http://schemas.microsoft.com/office/drawing/2014/main" id="{A493177D-2669-48A5-A820-95B8ACE938F2}"/>
              </a:ext>
            </a:extLst>
          </p:cNvPr>
          <p:cNvSpPr/>
          <p:nvPr/>
        </p:nvSpPr>
        <p:spPr bwMode="auto">
          <a:xfrm>
            <a:off x="10741509" y="5523055"/>
            <a:ext cx="616624" cy="607986"/>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7" name="Oval 96">
            <a:extLst>
              <a:ext uri="{FF2B5EF4-FFF2-40B4-BE49-F238E27FC236}">
                <a16:creationId xmlns:a16="http://schemas.microsoft.com/office/drawing/2014/main" id="{513FF86C-86DA-4216-AFAD-856F096E7A87}"/>
              </a:ext>
            </a:extLst>
          </p:cNvPr>
          <p:cNvSpPr/>
          <p:nvPr/>
        </p:nvSpPr>
        <p:spPr bwMode="auto">
          <a:xfrm>
            <a:off x="5005197" y="5502296"/>
            <a:ext cx="658438" cy="63902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PhotoCollection_E7AA" title="Icon of a stacked photo of a landscape">
            <a:extLst>
              <a:ext uri="{FF2B5EF4-FFF2-40B4-BE49-F238E27FC236}">
                <a16:creationId xmlns:a16="http://schemas.microsoft.com/office/drawing/2014/main" id="{4BDEDF7F-C4C1-43C0-8C28-336AAA0DB4E6}"/>
              </a:ext>
            </a:extLst>
          </p:cNvPr>
          <p:cNvSpPr>
            <a:spLocks noChangeAspect="1" noEditPoints="1"/>
          </p:cNvSpPr>
          <p:nvPr/>
        </p:nvSpPr>
        <p:spPr bwMode="auto">
          <a:xfrm>
            <a:off x="3177386" y="5658039"/>
            <a:ext cx="488227" cy="373041"/>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8" name="browser_3" title="Icon of a browser window with an arrow pointing from the outside to the center">
            <a:extLst>
              <a:ext uri="{FF2B5EF4-FFF2-40B4-BE49-F238E27FC236}">
                <a16:creationId xmlns:a16="http://schemas.microsoft.com/office/drawing/2014/main" id="{46AE92BA-2D5A-4AA3-9881-CDD35181B14A}"/>
              </a:ext>
            </a:extLst>
          </p:cNvPr>
          <p:cNvSpPr>
            <a:spLocks noChangeAspect="1" noEditPoints="1"/>
          </p:cNvSpPr>
          <p:nvPr/>
        </p:nvSpPr>
        <p:spPr bwMode="auto">
          <a:xfrm>
            <a:off x="5163631" y="5658039"/>
            <a:ext cx="392188" cy="37304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solidFill>
                <a:srgbClr val="44546A"/>
              </a:solidFill>
              <a:latin typeface="Calibri" panose="020F0502020204030204"/>
            </a:endParaRPr>
          </a:p>
        </p:txBody>
      </p:sp>
      <p:sp>
        <p:nvSpPr>
          <p:cNvPr id="44" name="CRMArticles_EFF5" title="Icon of two documents stacked together with writing on them">
            <a:extLst>
              <a:ext uri="{FF2B5EF4-FFF2-40B4-BE49-F238E27FC236}">
                <a16:creationId xmlns:a16="http://schemas.microsoft.com/office/drawing/2014/main" id="{3686D1E3-47EE-4414-B505-43A2127D9EF5}"/>
              </a:ext>
            </a:extLst>
          </p:cNvPr>
          <p:cNvSpPr>
            <a:spLocks noChangeAspect="1" noEditPoints="1"/>
          </p:cNvSpPr>
          <p:nvPr/>
        </p:nvSpPr>
        <p:spPr bwMode="auto">
          <a:xfrm>
            <a:off x="7095409" y="5658039"/>
            <a:ext cx="323164" cy="37304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6" name="Freeform 96" title="Icon of a gear with a wrench">
            <a:extLst>
              <a:ext uri="{FF2B5EF4-FFF2-40B4-BE49-F238E27FC236}">
                <a16:creationId xmlns:a16="http://schemas.microsoft.com/office/drawing/2014/main" id="{76576831-5184-49C3-98B2-4D126154D5DD}"/>
              </a:ext>
            </a:extLst>
          </p:cNvPr>
          <p:cNvSpPr>
            <a:spLocks noChangeAspect="1" noEditPoints="1"/>
          </p:cNvSpPr>
          <p:nvPr/>
        </p:nvSpPr>
        <p:spPr bwMode="auto">
          <a:xfrm>
            <a:off x="8937378" y="5658039"/>
            <a:ext cx="405145" cy="3730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4" name="Touchscreen" title="Icon of a closed hand with one finger touching a screen">
            <a:extLst>
              <a:ext uri="{FF2B5EF4-FFF2-40B4-BE49-F238E27FC236}">
                <a16:creationId xmlns:a16="http://schemas.microsoft.com/office/drawing/2014/main" id="{88BD2F02-D1E9-433F-81BC-E6C036AACD24}"/>
              </a:ext>
            </a:extLst>
          </p:cNvPr>
          <p:cNvSpPr>
            <a:spLocks noChangeAspect="1" noEditPoints="1"/>
          </p:cNvSpPr>
          <p:nvPr/>
        </p:nvSpPr>
        <p:spPr bwMode="auto">
          <a:xfrm>
            <a:off x="10843593" y="5672411"/>
            <a:ext cx="397869" cy="373041"/>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Tree>
    <p:extLst>
      <p:ext uri="{BB962C8B-B14F-4D97-AF65-F5344CB8AC3E}">
        <p14:creationId xmlns:p14="http://schemas.microsoft.com/office/powerpoint/2010/main" val="24062966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921826"/>
          </a:xfrm>
        </p:spPr>
        <p:txBody>
          <a:bodyPr/>
          <a:lstStyle/>
          <a:p>
            <a:pPr marL="0" indent="0">
              <a:buNone/>
            </a:pPr>
            <a:r>
              <a:rPr lang="en-US" sz="2800" dirty="0">
                <a:solidFill>
                  <a:srgbClr val="0078D7"/>
                </a:solidFill>
              </a:rPr>
              <a:t>Mirror spaces have resiliency granted from multiple data copies</a:t>
            </a:r>
          </a:p>
          <a:p>
            <a:pPr marL="285750" indent="-285750">
              <a:lnSpc>
                <a:spcPct val="100000"/>
              </a:lnSpc>
              <a:spcBef>
                <a:spcPts val="400"/>
              </a:spcBef>
              <a:buClr>
                <a:schemeClr val="tx1"/>
              </a:buClr>
            </a:pPr>
            <a:r>
              <a:rPr lang="en-US" sz="1800" dirty="0">
                <a:solidFill>
                  <a:schemeClr val="tx1"/>
                </a:solidFill>
              </a:rPr>
              <a:t>Like Azure, data has three copies in Azure Stack Hub</a:t>
            </a:r>
          </a:p>
          <a:p>
            <a:pPr marL="0" indent="0">
              <a:buNone/>
            </a:pPr>
            <a:endParaRPr lang="en-US" sz="1800" dirty="0">
              <a:latin typeface="+mj-lt"/>
            </a:endParaRPr>
          </a:p>
          <a:p>
            <a:pPr marL="0" indent="0">
              <a:buNone/>
            </a:pPr>
            <a:r>
              <a:rPr lang="en-US" sz="2800" dirty="0">
                <a:solidFill>
                  <a:srgbClr val="0078D7"/>
                </a:solidFill>
              </a:rPr>
              <a:t>Azure Stack Hub leverages a 3-way mirror</a:t>
            </a:r>
          </a:p>
          <a:p>
            <a:pPr marL="285750" indent="-285750">
              <a:lnSpc>
                <a:spcPct val="100000"/>
              </a:lnSpc>
              <a:spcBef>
                <a:spcPts val="400"/>
              </a:spcBef>
              <a:buClr>
                <a:schemeClr val="tx1"/>
              </a:buClr>
            </a:pPr>
            <a:r>
              <a:rPr lang="en-US" sz="1800" dirty="0">
                <a:solidFill>
                  <a:schemeClr val="tx1"/>
                </a:solidFill>
              </a:rPr>
              <a:t>Normal mirror sets can survive the loss of a single physical disk</a:t>
            </a:r>
          </a:p>
          <a:p>
            <a:pPr marL="285750" indent="-285750">
              <a:lnSpc>
                <a:spcPct val="100000"/>
              </a:lnSpc>
              <a:spcBef>
                <a:spcPts val="400"/>
              </a:spcBef>
              <a:buClr>
                <a:schemeClr val="tx1"/>
              </a:buClr>
            </a:pPr>
            <a:r>
              <a:rPr lang="en-US" sz="1800" dirty="0">
                <a:solidFill>
                  <a:schemeClr val="tx1"/>
                </a:solidFill>
              </a:rPr>
              <a:t>Azure Stack Hub 3-way mirror can survive the loss of two physical disks</a:t>
            </a:r>
          </a:p>
          <a:p>
            <a:endParaRPr lang="en-US" dirty="0"/>
          </a:p>
        </p:txBody>
      </p:sp>
      <p:sp>
        <p:nvSpPr>
          <p:cNvPr id="3" name="Title 2"/>
          <p:cNvSpPr>
            <a:spLocks noGrp="1"/>
          </p:cNvSpPr>
          <p:nvPr>
            <p:ph type="title"/>
          </p:nvPr>
        </p:nvSpPr>
        <p:spPr/>
        <p:txBody>
          <a:bodyPr/>
          <a:lstStyle/>
          <a:p>
            <a:r>
              <a:rPr lang="en-US" dirty="0">
                <a:gradFill>
                  <a:gsLst>
                    <a:gs pos="1250">
                      <a:schemeClr val="tx1"/>
                    </a:gs>
                    <a:gs pos="100000">
                      <a:schemeClr val="tx1"/>
                    </a:gs>
                  </a:gsLst>
                  <a:lin ang="5400000" scaled="0"/>
                </a:gradFill>
              </a:rPr>
              <a:t>Azure Stack Hub volumes</a:t>
            </a:r>
          </a:p>
        </p:txBody>
      </p:sp>
      <p:graphicFrame>
        <p:nvGraphicFramePr>
          <p:cNvPr id="4" name="Table 3"/>
          <p:cNvGraphicFramePr>
            <a:graphicFrameLocks noGrp="1"/>
          </p:cNvGraphicFramePr>
          <p:nvPr>
            <p:extLst>
              <p:ext uri="{D42A27DB-BD31-4B8C-83A1-F6EECF244321}">
                <p14:modId xmlns:p14="http://schemas.microsoft.com/office/powerpoint/2010/main" val="1716257011"/>
              </p:ext>
            </p:extLst>
          </p:nvPr>
        </p:nvGraphicFramePr>
        <p:xfrm>
          <a:off x="457200" y="3762088"/>
          <a:ext cx="7867650" cy="2194488"/>
        </p:xfrm>
        <a:graphic>
          <a:graphicData uri="http://schemas.openxmlformats.org/drawingml/2006/table">
            <a:tbl>
              <a:tblPr firstRow="1" bandRow="1">
                <a:tableStyleId>{F2DE63D5-997A-4646-A377-4702673A728D}</a:tableStyleId>
              </a:tblPr>
              <a:tblGrid>
                <a:gridCol w="3966336">
                  <a:extLst>
                    <a:ext uri="{9D8B030D-6E8A-4147-A177-3AD203B41FA5}">
                      <a16:colId xmlns:a16="http://schemas.microsoft.com/office/drawing/2014/main" val="2443392616"/>
                    </a:ext>
                  </a:extLst>
                </a:gridCol>
                <a:gridCol w="3901314">
                  <a:extLst>
                    <a:ext uri="{9D8B030D-6E8A-4147-A177-3AD203B41FA5}">
                      <a16:colId xmlns:a16="http://schemas.microsoft.com/office/drawing/2014/main" val="4037771717"/>
                    </a:ext>
                  </a:extLst>
                </a:gridCol>
              </a:tblGrid>
              <a:tr h="365713">
                <a:tc>
                  <a:txBody>
                    <a:bodyPr/>
                    <a:lstStyle/>
                    <a:p>
                      <a:pPr algn="ctr"/>
                      <a:r>
                        <a:rPr lang="en-US" sz="1800" b="1" dirty="0">
                          <a:latin typeface="Segoe UI Semilight" panose="020B0402040204020203" pitchFamily="34" charset="0"/>
                          <a:cs typeface="Segoe UI Semilight" panose="020B0402040204020203" pitchFamily="34" charset="0"/>
                        </a:rPr>
                        <a:t>Category</a:t>
                      </a:r>
                    </a:p>
                  </a:txBody>
                  <a:tcPr marL="91428" marR="91428" marT="45714" marB="45714" anchor="ctr"/>
                </a:tc>
                <a:tc>
                  <a:txBody>
                    <a:bodyPr/>
                    <a:lstStyle/>
                    <a:p>
                      <a:pPr algn="ctr"/>
                      <a:r>
                        <a:rPr lang="en-US" sz="1800" b="1" dirty="0">
                          <a:latin typeface="Segoe UI Semilight" panose="020B0402040204020203" pitchFamily="34" charset="0"/>
                          <a:cs typeface="Segoe UI Semilight" panose="020B0402040204020203" pitchFamily="34" charset="0"/>
                        </a:rPr>
                        <a:t>Detail</a:t>
                      </a:r>
                    </a:p>
                  </a:txBody>
                  <a:tcPr marL="91428" marR="91428" marT="45714" marB="45714" anchor="ctr"/>
                </a:tc>
                <a:extLst>
                  <a:ext uri="{0D108BD9-81ED-4DB2-BD59-A6C34878D82A}">
                    <a16:rowId xmlns:a16="http://schemas.microsoft.com/office/drawing/2014/main" val="2569771282"/>
                  </a:ext>
                </a:extLst>
              </a:tr>
              <a:tr h="365713">
                <a:tc>
                  <a:txBody>
                    <a:bodyPr/>
                    <a:lstStyle/>
                    <a:p>
                      <a:pPr algn="ctr"/>
                      <a:r>
                        <a:rPr lang="en-US" sz="1800" dirty="0">
                          <a:latin typeface="+mj-lt"/>
                        </a:rPr>
                        <a:t>Volume type</a:t>
                      </a:r>
                    </a:p>
                  </a:txBody>
                  <a:tcPr marL="91428" marR="91428" marT="45714" marB="45714" anchor="ctr"/>
                </a:tc>
                <a:tc>
                  <a:txBody>
                    <a:bodyPr/>
                    <a:lstStyle/>
                    <a:p>
                      <a:pPr algn="ctr"/>
                      <a:r>
                        <a:rPr lang="en-US" sz="1800" b="1" dirty="0">
                          <a:latin typeface="+mj-lt"/>
                        </a:rPr>
                        <a:t>Mirror</a:t>
                      </a:r>
                    </a:p>
                  </a:txBody>
                  <a:tcPr marL="91428" marR="91428" marT="45714" marB="45714" anchor="ctr"/>
                </a:tc>
                <a:extLst>
                  <a:ext uri="{0D108BD9-81ED-4DB2-BD59-A6C34878D82A}">
                    <a16:rowId xmlns:a16="http://schemas.microsoft.com/office/drawing/2014/main" val="3085246322"/>
                  </a:ext>
                </a:extLst>
              </a:tr>
              <a:tr h="365713">
                <a:tc>
                  <a:txBody>
                    <a:bodyPr/>
                    <a:lstStyle/>
                    <a:p>
                      <a:pPr algn="ctr"/>
                      <a:r>
                        <a:rPr lang="en-US" sz="1800" dirty="0">
                          <a:latin typeface="+mj-lt"/>
                        </a:rPr>
                        <a:t>Optimized for</a:t>
                      </a:r>
                    </a:p>
                  </a:txBody>
                  <a:tcPr marL="91428" marR="91428" marT="45714" marB="45714" anchor="ctr"/>
                </a:tc>
                <a:tc>
                  <a:txBody>
                    <a:bodyPr/>
                    <a:lstStyle/>
                    <a:p>
                      <a:pPr algn="ctr"/>
                      <a:r>
                        <a:rPr lang="en-US" sz="1800" b="1" dirty="0">
                          <a:latin typeface="+mj-lt"/>
                        </a:rPr>
                        <a:t>Performance</a:t>
                      </a:r>
                    </a:p>
                  </a:txBody>
                  <a:tcPr marL="91428" marR="91428" marT="45714" marB="45714" anchor="ctr"/>
                </a:tc>
                <a:extLst>
                  <a:ext uri="{0D108BD9-81ED-4DB2-BD59-A6C34878D82A}">
                    <a16:rowId xmlns:a16="http://schemas.microsoft.com/office/drawing/2014/main" val="514414002"/>
                  </a:ext>
                </a:extLst>
              </a:tr>
              <a:tr h="365713">
                <a:tc>
                  <a:txBody>
                    <a:bodyPr/>
                    <a:lstStyle/>
                    <a:p>
                      <a:pPr algn="ctr"/>
                      <a:r>
                        <a:rPr lang="en-US" sz="1800" dirty="0">
                          <a:latin typeface="+mj-lt"/>
                        </a:rPr>
                        <a:t>Use case</a:t>
                      </a:r>
                    </a:p>
                  </a:txBody>
                  <a:tcPr marL="91428" marR="91428" marT="45714" marB="45714" anchor="ctr"/>
                </a:tc>
                <a:tc>
                  <a:txBody>
                    <a:bodyPr/>
                    <a:lstStyle/>
                    <a:p>
                      <a:pPr algn="ctr"/>
                      <a:r>
                        <a:rPr lang="en-US" sz="1800" b="1" dirty="0">
                          <a:latin typeface="+mj-lt"/>
                        </a:rPr>
                        <a:t>All data is hot</a:t>
                      </a:r>
                    </a:p>
                  </a:txBody>
                  <a:tcPr marL="91428" marR="91428" marT="45714" marB="45714" anchor="ctr"/>
                </a:tc>
                <a:extLst>
                  <a:ext uri="{0D108BD9-81ED-4DB2-BD59-A6C34878D82A}">
                    <a16:rowId xmlns:a16="http://schemas.microsoft.com/office/drawing/2014/main" val="1069502022"/>
                  </a:ext>
                </a:extLst>
              </a:tr>
              <a:tr h="365713">
                <a:tc>
                  <a:txBody>
                    <a:bodyPr/>
                    <a:lstStyle/>
                    <a:p>
                      <a:pPr algn="ctr"/>
                      <a:r>
                        <a:rPr lang="en-US" sz="1800">
                          <a:latin typeface="+mj-lt"/>
                        </a:rPr>
                        <a:t>Efficiency</a:t>
                      </a:r>
                    </a:p>
                  </a:txBody>
                  <a:tcPr marL="91428" marR="91428" marT="45714" marB="45714" anchor="ctr"/>
                </a:tc>
                <a:tc>
                  <a:txBody>
                    <a:bodyPr/>
                    <a:lstStyle/>
                    <a:p>
                      <a:pPr algn="ctr"/>
                      <a:r>
                        <a:rPr lang="en-US" sz="1800" b="1">
                          <a:latin typeface="+mj-lt"/>
                        </a:rPr>
                        <a:t>Least (33%)</a:t>
                      </a:r>
                    </a:p>
                  </a:txBody>
                  <a:tcPr marL="91428" marR="91428" marT="45714" marB="45714" anchor="ctr"/>
                </a:tc>
                <a:extLst>
                  <a:ext uri="{0D108BD9-81ED-4DB2-BD59-A6C34878D82A}">
                    <a16:rowId xmlns:a16="http://schemas.microsoft.com/office/drawing/2014/main" val="1326457814"/>
                  </a:ext>
                </a:extLst>
              </a:tr>
              <a:tr h="365713">
                <a:tc>
                  <a:txBody>
                    <a:bodyPr/>
                    <a:lstStyle/>
                    <a:p>
                      <a:pPr algn="ctr"/>
                      <a:r>
                        <a:rPr lang="en-US" sz="1800" dirty="0">
                          <a:latin typeface="+mj-lt"/>
                        </a:rPr>
                        <a:t>File System</a:t>
                      </a:r>
                    </a:p>
                  </a:txBody>
                  <a:tcPr marL="91428" marR="91428" marT="45714" marB="45714" anchor="ctr"/>
                </a:tc>
                <a:tc>
                  <a:txBody>
                    <a:bodyPr/>
                    <a:lstStyle/>
                    <a:p>
                      <a:pPr algn="ctr"/>
                      <a:r>
                        <a:rPr lang="en-US" sz="1800" b="1" dirty="0">
                          <a:latin typeface="+mj-lt"/>
                        </a:rPr>
                        <a:t>ReFS</a:t>
                      </a:r>
                    </a:p>
                  </a:txBody>
                  <a:tcPr marL="91428" marR="91428" marT="45714" marB="45714" anchor="ctr"/>
                </a:tc>
                <a:extLst>
                  <a:ext uri="{0D108BD9-81ED-4DB2-BD59-A6C34878D82A}">
                    <a16:rowId xmlns:a16="http://schemas.microsoft.com/office/drawing/2014/main" val="4250031163"/>
                  </a:ext>
                </a:extLst>
              </a:tr>
            </a:tbl>
          </a:graphicData>
        </a:graphic>
      </p:graphicFrame>
    </p:spTree>
    <p:extLst>
      <p:ext uri="{BB962C8B-B14F-4D97-AF65-F5344CB8AC3E}">
        <p14:creationId xmlns:p14="http://schemas.microsoft.com/office/powerpoint/2010/main" val="421388572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Stack Hub storage</a:t>
            </a:r>
          </a:p>
        </p:txBody>
      </p:sp>
      <p:sp>
        <p:nvSpPr>
          <p:cNvPr id="3" name="Text Placeholder 2"/>
          <p:cNvSpPr>
            <a:spLocks noGrp="1"/>
          </p:cNvSpPr>
          <p:nvPr>
            <p:ph type="body" sz="quarter" idx="10"/>
          </p:nvPr>
        </p:nvSpPr>
        <p:spPr>
          <a:xfrm>
            <a:off x="274638" y="1212850"/>
            <a:ext cx="11887200" cy="4372479"/>
          </a:xfrm>
        </p:spPr>
        <p:txBody>
          <a:bodyPr/>
          <a:lstStyle/>
          <a:p>
            <a:r>
              <a:rPr lang="en-US" sz="2800" dirty="0">
                <a:solidFill>
                  <a:srgbClr val="0078D7"/>
                </a:solidFill>
              </a:rPr>
              <a:t>Virtual Disks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Infrastructure</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Temp Storage (one per server)</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Tenant (logically – one per server; managed by ACS)</a:t>
            </a:r>
            <a:br>
              <a:rPr lang="en-US" sz="1800" dirty="0">
                <a:solidFill>
                  <a:schemeClr val="tx1"/>
                </a:solidFill>
              </a:rPr>
            </a:br>
            <a:endParaRPr lang="en-US" sz="1800" dirty="0">
              <a:solidFill>
                <a:schemeClr val="tx1"/>
              </a:solidFill>
            </a:endParaRPr>
          </a:p>
          <a:p>
            <a:r>
              <a:rPr lang="en-US" sz="2800" dirty="0">
                <a:solidFill>
                  <a:srgbClr val="0078D7"/>
                </a:solidFill>
              </a:rPr>
              <a:t>Add a Server</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Add one Temp Storage virtual disk</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Add one Tenant virtual disk</a:t>
            </a:r>
            <a:br>
              <a:rPr lang="en-US" sz="1800" dirty="0">
                <a:solidFill>
                  <a:schemeClr val="tx1"/>
                </a:solidFill>
              </a:rPr>
            </a:br>
            <a:endParaRPr lang="en-US" sz="1800" dirty="0">
              <a:solidFill>
                <a:schemeClr val="tx1"/>
              </a:solidFill>
            </a:endParaRPr>
          </a:p>
          <a:p>
            <a:r>
              <a:rPr lang="en-US" sz="2800" dirty="0">
                <a:solidFill>
                  <a:srgbClr val="0078D7"/>
                </a:solidFill>
              </a:rPr>
              <a:t>Mirrored (3-way for Infrastructure and Tenant) Physical Devices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2 or more Storage Spaces Direct cache devices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4 or more Storage Spaces Direct capacity devices</a:t>
            </a:r>
          </a:p>
        </p:txBody>
      </p:sp>
    </p:spTree>
    <p:extLst>
      <p:ext uri="{BB962C8B-B14F-4D97-AF65-F5344CB8AC3E}">
        <p14:creationId xmlns:p14="http://schemas.microsoft.com/office/powerpoint/2010/main" val="4188977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617367" y="5477784"/>
            <a:ext cx="8380994" cy="1212382"/>
            <a:chOff x="1987297" y="5120644"/>
            <a:chExt cx="8217407" cy="1188718"/>
          </a:xfrm>
        </p:grpSpPr>
        <p:grpSp>
          <p:nvGrpSpPr>
            <p:cNvPr id="17" name="Group 16"/>
            <p:cNvGrpSpPr/>
            <p:nvPr/>
          </p:nvGrpSpPr>
          <p:grpSpPr>
            <a:xfrm>
              <a:off x="1987297" y="5120644"/>
              <a:ext cx="2469169" cy="1188716"/>
              <a:chOff x="1987297" y="5120644"/>
              <a:chExt cx="2469169" cy="1188716"/>
            </a:xfrm>
          </p:grpSpPr>
          <p:sp>
            <p:nvSpPr>
              <p:cNvPr id="31" name="Rectangle 30"/>
              <p:cNvSpPr/>
              <p:nvPr/>
            </p:nvSpPr>
            <p:spPr>
              <a:xfrm>
                <a:off x="1987297"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2" name="Rectangle 31"/>
              <p:cNvSpPr/>
              <p:nvPr/>
            </p:nvSpPr>
            <p:spPr>
              <a:xfrm>
                <a:off x="2627670"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3" name="Rectangle 32"/>
              <p:cNvSpPr/>
              <p:nvPr/>
            </p:nvSpPr>
            <p:spPr>
              <a:xfrm>
                <a:off x="3267748"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4" name="Rectangle 33"/>
              <p:cNvSpPr/>
              <p:nvPr/>
            </p:nvSpPr>
            <p:spPr>
              <a:xfrm>
                <a:off x="390782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5" name="Rectangle 44"/>
              <p:cNvSpPr/>
              <p:nvPr/>
            </p:nvSpPr>
            <p:spPr>
              <a:xfrm>
                <a:off x="1987297" y="5943600"/>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1</a:t>
                </a:r>
              </a:p>
            </p:txBody>
          </p:sp>
        </p:grpSp>
        <p:grpSp>
          <p:nvGrpSpPr>
            <p:cNvPr id="15" name="Group 14"/>
            <p:cNvGrpSpPr/>
            <p:nvPr/>
          </p:nvGrpSpPr>
          <p:grpSpPr>
            <a:xfrm>
              <a:off x="4861416" y="5120644"/>
              <a:ext cx="2469169" cy="1188718"/>
              <a:chOff x="4861416" y="5120644"/>
              <a:chExt cx="2469169" cy="1188718"/>
            </a:xfrm>
          </p:grpSpPr>
          <p:sp>
            <p:nvSpPr>
              <p:cNvPr id="60" name="Rectangle 59"/>
              <p:cNvSpPr/>
              <p:nvPr/>
            </p:nvSpPr>
            <p:spPr>
              <a:xfrm>
                <a:off x="486141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1" name="Rectangle 60"/>
              <p:cNvSpPr/>
              <p:nvPr/>
            </p:nvSpPr>
            <p:spPr>
              <a:xfrm>
                <a:off x="5501789"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2" name="Rectangle 61"/>
              <p:cNvSpPr/>
              <p:nvPr/>
            </p:nvSpPr>
            <p:spPr>
              <a:xfrm>
                <a:off x="6141867"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3" name="Rectangle 62"/>
              <p:cNvSpPr/>
              <p:nvPr/>
            </p:nvSpPr>
            <p:spPr>
              <a:xfrm>
                <a:off x="6781945"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4" name="Rectangle 63"/>
              <p:cNvSpPr/>
              <p:nvPr/>
            </p:nvSpPr>
            <p:spPr>
              <a:xfrm>
                <a:off x="4861416" y="5943602"/>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2</a:t>
                </a:r>
              </a:p>
            </p:txBody>
          </p:sp>
        </p:grpSp>
        <p:grpSp>
          <p:nvGrpSpPr>
            <p:cNvPr id="14" name="Group 13"/>
            <p:cNvGrpSpPr/>
            <p:nvPr/>
          </p:nvGrpSpPr>
          <p:grpSpPr>
            <a:xfrm>
              <a:off x="7735535" y="5120644"/>
              <a:ext cx="2469169" cy="1188718"/>
              <a:chOff x="7735535" y="5120644"/>
              <a:chExt cx="2469169" cy="1188718"/>
            </a:xfrm>
          </p:grpSpPr>
          <p:sp>
            <p:nvSpPr>
              <p:cNvPr id="66" name="Rectangle 65"/>
              <p:cNvSpPr/>
              <p:nvPr/>
            </p:nvSpPr>
            <p:spPr>
              <a:xfrm>
                <a:off x="7735535"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7" name="Rectangle 66"/>
              <p:cNvSpPr/>
              <p:nvPr/>
            </p:nvSpPr>
            <p:spPr>
              <a:xfrm>
                <a:off x="8375908"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8" name="Rectangle 67"/>
              <p:cNvSpPr/>
              <p:nvPr/>
            </p:nvSpPr>
            <p:spPr>
              <a:xfrm>
                <a:off x="901598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9" name="Rectangle 68"/>
              <p:cNvSpPr/>
              <p:nvPr/>
            </p:nvSpPr>
            <p:spPr>
              <a:xfrm>
                <a:off x="9656064"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0" name="Rectangle 69"/>
              <p:cNvSpPr/>
              <p:nvPr/>
            </p:nvSpPr>
            <p:spPr>
              <a:xfrm>
                <a:off x="7735535" y="5943602"/>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3</a:t>
                </a:r>
              </a:p>
            </p:txBody>
          </p:sp>
        </p:grpSp>
      </p:grpSp>
      <p:sp>
        <p:nvSpPr>
          <p:cNvPr id="29" name="Rectangle 28"/>
          <p:cNvSpPr/>
          <p:nvPr/>
        </p:nvSpPr>
        <p:spPr>
          <a:xfrm>
            <a:off x="8135996" y="5227074"/>
            <a:ext cx="559261"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#0001</a:t>
            </a:r>
          </a:p>
        </p:txBody>
      </p:sp>
      <p:sp>
        <p:nvSpPr>
          <p:cNvPr id="35" name="Rectangle 34"/>
          <p:cNvSpPr/>
          <p:nvPr/>
        </p:nvSpPr>
        <p:spPr>
          <a:xfrm>
            <a:off x="5854644"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#0002</a:t>
            </a:r>
          </a:p>
        </p:txBody>
      </p:sp>
      <p:sp>
        <p:nvSpPr>
          <p:cNvPr id="37" name="Rectangle 36"/>
          <p:cNvSpPr/>
          <p:nvPr/>
        </p:nvSpPr>
        <p:spPr>
          <a:xfrm>
            <a:off x="6512655"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#0003</a:t>
            </a:r>
          </a:p>
        </p:txBody>
      </p:sp>
      <p:sp>
        <p:nvSpPr>
          <p:cNvPr id="39" name="Rectangle 38"/>
          <p:cNvSpPr/>
          <p:nvPr/>
        </p:nvSpPr>
        <p:spPr>
          <a:xfrm>
            <a:off x="4551307" y="5227074"/>
            <a:ext cx="556957"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#0004</a:t>
            </a:r>
          </a:p>
        </p:txBody>
      </p:sp>
      <p:sp>
        <p:nvSpPr>
          <p:cNvPr id="40" name="Rectangle 39"/>
          <p:cNvSpPr/>
          <p:nvPr/>
        </p:nvSpPr>
        <p:spPr>
          <a:xfrm>
            <a:off x="9438799"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#0004</a:t>
            </a:r>
          </a:p>
        </p:txBody>
      </p:sp>
      <p:sp>
        <p:nvSpPr>
          <p:cNvPr id="41" name="Rectangle 40"/>
          <p:cNvSpPr/>
          <p:nvPr/>
        </p:nvSpPr>
        <p:spPr>
          <a:xfrm>
            <a:off x="7480037"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#0005</a:t>
            </a:r>
          </a:p>
        </p:txBody>
      </p:sp>
      <p:sp>
        <p:nvSpPr>
          <p:cNvPr id="43" name="Rectangle 42"/>
          <p:cNvSpPr/>
          <p:nvPr/>
        </p:nvSpPr>
        <p:spPr>
          <a:xfrm>
            <a:off x="8785978"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#0006</a:t>
            </a:r>
          </a:p>
        </p:txBody>
      </p:sp>
      <p:sp>
        <p:nvSpPr>
          <p:cNvPr id="44" name="Rectangle 43"/>
          <p:cNvSpPr/>
          <p:nvPr/>
        </p:nvSpPr>
        <p:spPr>
          <a:xfrm>
            <a:off x="6512354"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#0006</a:t>
            </a:r>
          </a:p>
        </p:txBody>
      </p:sp>
      <p:sp>
        <p:nvSpPr>
          <p:cNvPr id="46" name="Rectangle 45"/>
          <p:cNvSpPr/>
          <p:nvPr/>
        </p:nvSpPr>
        <p:spPr>
          <a:xfrm>
            <a:off x="5201974" y="5227074"/>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#0007</a:t>
            </a:r>
          </a:p>
        </p:txBody>
      </p:sp>
      <p:sp>
        <p:nvSpPr>
          <p:cNvPr id="30" name="Rectangle 29"/>
          <p:cNvSpPr/>
          <p:nvPr/>
        </p:nvSpPr>
        <p:spPr>
          <a:xfrm>
            <a:off x="1617366"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#0001</a:t>
            </a:r>
          </a:p>
        </p:txBody>
      </p:sp>
      <p:sp>
        <p:nvSpPr>
          <p:cNvPr id="36" name="Rectangle 35"/>
          <p:cNvSpPr/>
          <p:nvPr/>
        </p:nvSpPr>
        <p:spPr>
          <a:xfrm>
            <a:off x="2270487" y="5227074"/>
            <a:ext cx="55932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#0002</a:t>
            </a:r>
          </a:p>
        </p:txBody>
      </p:sp>
      <p:sp>
        <p:nvSpPr>
          <p:cNvPr id="38" name="Rectangle 37"/>
          <p:cNvSpPr/>
          <p:nvPr/>
        </p:nvSpPr>
        <p:spPr>
          <a:xfrm>
            <a:off x="2923308"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#0003</a:t>
            </a:r>
          </a:p>
        </p:txBody>
      </p:sp>
      <p:sp>
        <p:nvSpPr>
          <p:cNvPr id="42" name="Rectangle 41"/>
          <p:cNvSpPr/>
          <p:nvPr/>
        </p:nvSpPr>
        <p:spPr>
          <a:xfrm>
            <a:off x="2268869" y="4969916"/>
            <a:ext cx="560639"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#0005</a:t>
            </a:r>
          </a:p>
        </p:txBody>
      </p:sp>
      <p:sp>
        <p:nvSpPr>
          <p:cNvPr id="47" name="Rectangle 46"/>
          <p:cNvSpPr/>
          <p:nvPr/>
        </p:nvSpPr>
        <p:spPr>
          <a:xfrm>
            <a:off x="3576128"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#0007</a:t>
            </a:r>
          </a:p>
        </p:txBody>
      </p:sp>
      <p:sp>
        <p:nvSpPr>
          <p:cNvPr id="48" name="Rectangle 47"/>
          <p:cNvSpPr/>
          <p:nvPr/>
        </p:nvSpPr>
        <p:spPr>
          <a:xfrm>
            <a:off x="3575827" y="4969916"/>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#0008</a:t>
            </a:r>
          </a:p>
        </p:txBody>
      </p:sp>
      <p:sp>
        <p:nvSpPr>
          <p:cNvPr id="49" name="Rectangle 48"/>
          <p:cNvSpPr/>
          <p:nvPr/>
        </p:nvSpPr>
        <p:spPr>
          <a:xfrm>
            <a:off x="8785677"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#0008</a:t>
            </a:r>
          </a:p>
        </p:txBody>
      </p:sp>
      <p:sp>
        <p:nvSpPr>
          <p:cNvPr id="50" name="Rectangle 49"/>
          <p:cNvSpPr/>
          <p:nvPr/>
        </p:nvSpPr>
        <p:spPr>
          <a:xfrm>
            <a:off x="8135695"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#0009</a:t>
            </a:r>
          </a:p>
        </p:txBody>
      </p:sp>
      <p:sp>
        <p:nvSpPr>
          <p:cNvPr id="51" name="Rectangle 50"/>
          <p:cNvSpPr/>
          <p:nvPr/>
        </p:nvSpPr>
        <p:spPr>
          <a:xfrm>
            <a:off x="4551006" y="4969916"/>
            <a:ext cx="556957"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#0009</a:t>
            </a:r>
          </a:p>
        </p:txBody>
      </p:sp>
      <p:sp>
        <p:nvSpPr>
          <p:cNvPr id="52" name="Rectangle 51"/>
          <p:cNvSpPr/>
          <p:nvPr/>
        </p:nvSpPr>
        <p:spPr>
          <a:xfrm>
            <a:off x="2923007"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#0010</a:t>
            </a:r>
          </a:p>
        </p:txBody>
      </p:sp>
      <p:sp>
        <p:nvSpPr>
          <p:cNvPr id="53" name="Rectangle 52"/>
          <p:cNvSpPr/>
          <p:nvPr/>
        </p:nvSpPr>
        <p:spPr>
          <a:xfrm>
            <a:off x="5854645"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#0010</a:t>
            </a:r>
          </a:p>
        </p:txBody>
      </p:sp>
      <p:sp>
        <p:nvSpPr>
          <p:cNvPr id="54" name="Rectangle 53"/>
          <p:cNvSpPr/>
          <p:nvPr/>
        </p:nvSpPr>
        <p:spPr>
          <a:xfrm>
            <a:off x="7479736"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#0011</a:t>
            </a:r>
          </a:p>
        </p:txBody>
      </p:sp>
      <p:sp>
        <p:nvSpPr>
          <p:cNvPr id="55" name="Rectangle 54"/>
          <p:cNvSpPr/>
          <p:nvPr/>
        </p:nvSpPr>
        <p:spPr>
          <a:xfrm>
            <a:off x="1617367"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#0011</a:t>
            </a:r>
          </a:p>
        </p:txBody>
      </p:sp>
      <p:sp>
        <p:nvSpPr>
          <p:cNvPr id="56" name="Rectangle 55"/>
          <p:cNvSpPr/>
          <p:nvPr/>
        </p:nvSpPr>
        <p:spPr>
          <a:xfrm>
            <a:off x="5201372"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#0012</a:t>
            </a:r>
          </a:p>
        </p:txBody>
      </p:sp>
      <p:sp>
        <p:nvSpPr>
          <p:cNvPr id="57" name="Rectangle 56"/>
          <p:cNvSpPr/>
          <p:nvPr/>
        </p:nvSpPr>
        <p:spPr>
          <a:xfrm>
            <a:off x="878537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#0012</a:t>
            </a:r>
          </a:p>
        </p:txBody>
      </p:sp>
      <p:sp>
        <p:nvSpPr>
          <p:cNvPr id="58" name="Rectangle 57"/>
          <p:cNvSpPr/>
          <p:nvPr/>
        </p:nvSpPr>
        <p:spPr>
          <a:xfrm>
            <a:off x="3575526"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#0013</a:t>
            </a:r>
          </a:p>
        </p:txBody>
      </p:sp>
      <p:sp>
        <p:nvSpPr>
          <p:cNvPr id="59" name="Rectangle 58"/>
          <p:cNvSpPr/>
          <p:nvPr/>
        </p:nvSpPr>
        <p:spPr>
          <a:xfrm>
            <a:off x="9438498"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#0013</a:t>
            </a:r>
          </a:p>
        </p:txBody>
      </p:sp>
      <p:sp>
        <p:nvSpPr>
          <p:cNvPr id="65" name="Rectangle 64"/>
          <p:cNvSpPr/>
          <p:nvPr/>
        </p:nvSpPr>
        <p:spPr>
          <a:xfrm>
            <a:off x="6512053"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#0014</a:t>
            </a:r>
          </a:p>
        </p:txBody>
      </p:sp>
      <p:sp>
        <p:nvSpPr>
          <p:cNvPr id="76" name="Rectangle 75"/>
          <p:cNvSpPr/>
          <p:nvPr/>
        </p:nvSpPr>
        <p:spPr>
          <a:xfrm>
            <a:off x="292270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#0014</a:t>
            </a:r>
          </a:p>
        </p:txBody>
      </p:sp>
      <p:sp>
        <p:nvSpPr>
          <p:cNvPr id="77" name="Rectangle 76"/>
          <p:cNvSpPr/>
          <p:nvPr/>
        </p:nvSpPr>
        <p:spPr>
          <a:xfrm>
            <a:off x="1616765"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#0015</a:t>
            </a:r>
          </a:p>
        </p:txBody>
      </p:sp>
      <p:sp>
        <p:nvSpPr>
          <p:cNvPr id="78" name="Rectangle 77"/>
          <p:cNvSpPr/>
          <p:nvPr/>
        </p:nvSpPr>
        <p:spPr>
          <a:xfrm>
            <a:off x="4548401"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#0015</a:t>
            </a:r>
          </a:p>
        </p:txBody>
      </p:sp>
      <p:sp>
        <p:nvSpPr>
          <p:cNvPr id="79" name="Rectangle 78"/>
          <p:cNvSpPr/>
          <p:nvPr/>
        </p:nvSpPr>
        <p:spPr>
          <a:xfrm>
            <a:off x="5201071"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#0016</a:t>
            </a:r>
          </a:p>
        </p:txBody>
      </p:sp>
      <p:sp>
        <p:nvSpPr>
          <p:cNvPr id="80" name="Rectangle 79"/>
          <p:cNvSpPr/>
          <p:nvPr/>
        </p:nvSpPr>
        <p:spPr>
          <a:xfrm>
            <a:off x="747973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#0016</a:t>
            </a:r>
          </a:p>
        </p:txBody>
      </p:sp>
      <p:sp>
        <p:nvSpPr>
          <p:cNvPr id="81" name="Rectangle 80"/>
          <p:cNvSpPr/>
          <p:nvPr/>
        </p:nvSpPr>
        <p:spPr>
          <a:xfrm>
            <a:off x="8135093"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#0017</a:t>
            </a:r>
          </a:p>
        </p:txBody>
      </p:sp>
      <p:sp>
        <p:nvSpPr>
          <p:cNvPr id="82" name="Rectangle 81"/>
          <p:cNvSpPr/>
          <p:nvPr/>
        </p:nvSpPr>
        <p:spPr>
          <a:xfrm>
            <a:off x="226994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#0017</a:t>
            </a:r>
          </a:p>
        </p:txBody>
      </p:sp>
      <p:sp>
        <p:nvSpPr>
          <p:cNvPr id="83" name="Rectangle 82"/>
          <p:cNvSpPr/>
          <p:nvPr/>
        </p:nvSpPr>
        <p:spPr>
          <a:xfrm>
            <a:off x="9438197"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#0018</a:t>
            </a:r>
          </a:p>
        </p:txBody>
      </p:sp>
      <p:sp>
        <p:nvSpPr>
          <p:cNvPr id="84" name="Rectangle 83"/>
          <p:cNvSpPr/>
          <p:nvPr/>
        </p:nvSpPr>
        <p:spPr>
          <a:xfrm>
            <a:off x="5854344"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#0018</a:t>
            </a:r>
          </a:p>
        </p:txBody>
      </p:sp>
      <p:sp>
        <p:nvSpPr>
          <p:cNvPr id="85" name="Rectangle 84"/>
          <p:cNvSpPr/>
          <p:nvPr/>
        </p:nvSpPr>
        <p:spPr>
          <a:xfrm>
            <a:off x="4547799"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#0019</a:t>
            </a:r>
          </a:p>
        </p:txBody>
      </p:sp>
      <p:sp>
        <p:nvSpPr>
          <p:cNvPr id="86" name="Rectangle 85"/>
          <p:cNvSpPr/>
          <p:nvPr/>
        </p:nvSpPr>
        <p:spPr>
          <a:xfrm>
            <a:off x="1616765"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#0019</a:t>
            </a:r>
          </a:p>
        </p:txBody>
      </p:sp>
      <p:sp>
        <p:nvSpPr>
          <p:cNvPr id="87" name="Rectangle 86"/>
          <p:cNvSpPr/>
          <p:nvPr/>
        </p:nvSpPr>
        <p:spPr>
          <a:xfrm>
            <a:off x="5853741"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#0020</a:t>
            </a:r>
          </a:p>
        </p:txBody>
      </p:sp>
      <p:sp>
        <p:nvSpPr>
          <p:cNvPr id="88" name="Rectangle 87"/>
          <p:cNvSpPr/>
          <p:nvPr/>
        </p:nvSpPr>
        <p:spPr>
          <a:xfrm>
            <a:off x="8135093"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#0020</a:t>
            </a:r>
          </a:p>
        </p:txBody>
      </p:sp>
      <p:sp>
        <p:nvSpPr>
          <p:cNvPr id="91" name="Rectangle 90"/>
          <p:cNvSpPr/>
          <p:nvPr/>
        </p:nvSpPr>
        <p:spPr>
          <a:xfrm>
            <a:off x="3575226"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#0021</a:t>
            </a:r>
          </a:p>
        </p:txBody>
      </p:sp>
      <p:sp>
        <p:nvSpPr>
          <p:cNvPr id="92" name="Rectangle 91"/>
          <p:cNvSpPr/>
          <p:nvPr/>
        </p:nvSpPr>
        <p:spPr>
          <a:xfrm>
            <a:off x="5201072"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#0021</a:t>
            </a:r>
          </a:p>
        </p:txBody>
      </p:sp>
      <p:sp>
        <p:nvSpPr>
          <p:cNvPr id="93" name="Rectangle 92"/>
          <p:cNvSpPr/>
          <p:nvPr/>
        </p:nvSpPr>
        <p:spPr>
          <a:xfrm>
            <a:off x="8785076"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#0022</a:t>
            </a:r>
          </a:p>
        </p:txBody>
      </p:sp>
      <p:sp>
        <p:nvSpPr>
          <p:cNvPr id="94" name="Rectangle 93"/>
          <p:cNvSpPr/>
          <p:nvPr/>
        </p:nvSpPr>
        <p:spPr>
          <a:xfrm>
            <a:off x="6512054"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#0022</a:t>
            </a:r>
          </a:p>
        </p:txBody>
      </p:sp>
      <p:sp>
        <p:nvSpPr>
          <p:cNvPr id="95" name="Rectangle 94"/>
          <p:cNvSpPr/>
          <p:nvPr/>
        </p:nvSpPr>
        <p:spPr>
          <a:xfrm>
            <a:off x="2269344"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#0023</a:t>
            </a:r>
          </a:p>
        </p:txBody>
      </p:sp>
      <p:sp>
        <p:nvSpPr>
          <p:cNvPr id="96" name="Rectangle 95"/>
          <p:cNvSpPr/>
          <p:nvPr/>
        </p:nvSpPr>
        <p:spPr>
          <a:xfrm>
            <a:off x="9437897"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#0023</a:t>
            </a:r>
          </a:p>
        </p:txBody>
      </p:sp>
      <p:sp>
        <p:nvSpPr>
          <p:cNvPr id="97" name="Rectangle 96"/>
          <p:cNvSpPr/>
          <p:nvPr/>
        </p:nvSpPr>
        <p:spPr>
          <a:xfrm>
            <a:off x="7479134"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#0024</a:t>
            </a:r>
          </a:p>
        </p:txBody>
      </p:sp>
      <p:sp>
        <p:nvSpPr>
          <p:cNvPr id="98" name="Rectangle 97"/>
          <p:cNvSpPr/>
          <p:nvPr/>
        </p:nvSpPr>
        <p:spPr>
          <a:xfrm>
            <a:off x="2922406"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#0024</a:t>
            </a:r>
          </a:p>
        </p:txBody>
      </p:sp>
      <p:sp>
        <p:nvSpPr>
          <p:cNvPr id="3" name="Title 2"/>
          <p:cNvSpPr>
            <a:spLocks noGrp="1"/>
          </p:cNvSpPr>
          <p:nvPr>
            <p:ph type="title"/>
          </p:nvPr>
        </p:nvSpPr>
        <p:spPr/>
        <p:txBody>
          <a:bodyPr/>
          <a:lstStyle/>
          <a:p>
            <a:r>
              <a:rPr lang="en-US" dirty="0">
                <a:solidFill>
                  <a:srgbClr val="505050"/>
                </a:solidFill>
              </a:rPr>
              <a:t>Azure Stack Hub storage redundancy</a:t>
            </a:r>
          </a:p>
        </p:txBody>
      </p:sp>
      <p:sp>
        <p:nvSpPr>
          <p:cNvPr id="4" name="Text Placeholder 3"/>
          <p:cNvSpPr>
            <a:spLocks noGrp="1"/>
          </p:cNvSpPr>
          <p:nvPr>
            <p:ph type="body" sz="quarter" idx="10"/>
          </p:nvPr>
        </p:nvSpPr>
        <p:spPr>
          <a:xfrm>
            <a:off x="318699" y="1438901"/>
            <a:ext cx="10058400" cy="3988784"/>
          </a:xfrm>
        </p:spPr>
        <p:txBody>
          <a:bodyPr/>
          <a:lstStyle/>
          <a:p>
            <a:pPr marL="285750" indent="-285750">
              <a:buFont typeface="Arial" panose="020B0604020202020204" pitchFamily="34" charset="0"/>
              <a:buChar char="•"/>
            </a:pPr>
            <a:r>
              <a:rPr lang="en-US" sz="2800" dirty="0">
                <a:solidFill>
                  <a:srgbClr val="505050"/>
                </a:solidFill>
              </a:rPr>
              <a:t>In Storage Spaces Direct for Azure Stack Hub, the default is to keep </a:t>
            </a:r>
            <a:r>
              <a:rPr lang="en-US" sz="2800" b="1" dirty="0">
                <a:solidFill>
                  <a:srgbClr val="505050"/>
                </a:solidFill>
              </a:rPr>
              <a:t>three</a:t>
            </a:r>
            <a:r>
              <a:rPr lang="en-US" sz="2800" dirty="0">
                <a:solidFill>
                  <a:srgbClr val="505050"/>
                </a:solidFill>
              </a:rPr>
              <a:t> copies of the data split between three server nodes</a:t>
            </a:r>
          </a:p>
          <a:p>
            <a:pPr marL="285750" indent="-285750">
              <a:buFont typeface="Arial" panose="020B0604020202020204" pitchFamily="34" charset="0"/>
              <a:buChar char="•"/>
            </a:pPr>
            <a:r>
              <a:rPr lang="en-US" sz="2800" dirty="0">
                <a:solidFill>
                  <a:srgbClr val="505050"/>
                </a:solidFill>
              </a:rPr>
              <a:t>Azure Stack Hub VMs are clustered and split across three nodes</a:t>
            </a:r>
          </a:p>
          <a:p>
            <a:pPr marL="285750" indent="-285750">
              <a:buFont typeface="Arial" panose="020B0604020202020204" pitchFamily="34" charset="0"/>
              <a:buChar char="•"/>
            </a:pPr>
            <a:r>
              <a:rPr lang="en-US" sz="2800" dirty="0">
                <a:solidFill>
                  <a:srgbClr val="505050"/>
                </a:solidFill>
              </a:rPr>
              <a:t>Three copies of all data written to disk</a:t>
            </a:r>
          </a:p>
          <a:p>
            <a:pPr marL="285750" indent="-285750">
              <a:buFont typeface="Arial" panose="020B0604020202020204" pitchFamily="34" charset="0"/>
              <a:buChar char="•"/>
            </a:pPr>
            <a:r>
              <a:rPr lang="en-US" sz="2800" dirty="0">
                <a:solidFill>
                  <a:srgbClr val="505050"/>
                </a:solidFill>
              </a:rPr>
              <a:t>This means you can lose a whole server due to failure or during patch and update and still have 2-copy redundancy</a:t>
            </a:r>
          </a:p>
          <a:p>
            <a:endParaRPr lang="en-US"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0463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624157"/>
            <a:ext cx="3329700" cy="1574040"/>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8188" y="1583292"/>
            <a:ext cx="3329700" cy="1655769"/>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2694" y="1624157"/>
            <a:ext cx="3329700" cy="165576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588" y="3963227"/>
            <a:ext cx="3329700" cy="1574040"/>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62694" y="3966254"/>
            <a:ext cx="3329700" cy="1571013"/>
          </a:xfrm>
          <a:prstGeom prst="rect">
            <a:avLst/>
          </a:prstGeom>
        </p:spPr>
      </p:pic>
      <p:sp>
        <p:nvSpPr>
          <p:cNvPr id="9" name="Title 2">
            <a:extLst>
              <a:ext uri="{FF2B5EF4-FFF2-40B4-BE49-F238E27FC236}">
                <a16:creationId xmlns:a16="http://schemas.microsoft.com/office/drawing/2014/main" id="{58F37044-0B05-4B25-AC44-E76451B0B302}"/>
              </a:ext>
            </a:extLst>
          </p:cNvPr>
          <p:cNvSpPr>
            <a:spLocks noGrp="1"/>
          </p:cNvSpPr>
          <p:nvPr>
            <p:ph type="title"/>
          </p:nvPr>
        </p:nvSpPr>
        <p:spPr>
          <a:xfrm>
            <a:off x="274639" y="295274"/>
            <a:ext cx="11889564" cy="917575"/>
          </a:xfrm>
        </p:spPr>
        <p:txBody>
          <a:bodyPr/>
          <a:lstStyle/>
          <a:p>
            <a:r>
              <a:rPr lang="en-US"/>
              <a:t>Survival examples</a:t>
            </a:r>
          </a:p>
        </p:txBody>
      </p:sp>
    </p:spTree>
    <p:extLst>
      <p:ext uri="{BB962C8B-B14F-4D97-AF65-F5344CB8AC3E}">
        <p14:creationId xmlns:p14="http://schemas.microsoft.com/office/powerpoint/2010/main" val="22311606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l="43048"/>
          <a:stretch/>
        </p:blipFill>
        <p:spPr>
          <a:xfrm>
            <a:off x="503237" y="1227565"/>
            <a:ext cx="1832958" cy="5258561"/>
          </a:xfrm>
          <a:prstGeom prst="rect">
            <a:avLst/>
          </a:prstGeom>
        </p:spPr>
      </p:pic>
      <p:sp>
        <p:nvSpPr>
          <p:cNvPr id="2" name="Title 1"/>
          <p:cNvSpPr>
            <a:spLocks noGrp="1"/>
          </p:cNvSpPr>
          <p:nvPr>
            <p:ph type="title"/>
          </p:nvPr>
        </p:nvSpPr>
        <p:spPr/>
        <p:txBody>
          <a:bodyPr/>
          <a:lstStyle/>
          <a:p>
            <a:r>
              <a:rPr lang="en-US" dirty="0"/>
              <a:t>Azure Stack Hub scale unit resiliency</a:t>
            </a:r>
          </a:p>
        </p:txBody>
      </p:sp>
      <p:sp>
        <p:nvSpPr>
          <p:cNvPr id="4" name="Rectangle 3"/>
          <p:cNvSpPr/>
          <p:nvPr/>
        </p:nvSpPr>
        <p:spPr>
          <a:xfrm>
            <a:off x="3342503" y="1325444"/>
            <a:ext cx="7131050" cy="800219"/>
          </a:xfrm>
          <a:prstGeom prst="rect">
            <a:avLst/>
          </a:prstGeom>
        </p:spPr>
        <p:txBody>
          <a:bodyPr wrap="square">
            <a:spAutoFit/>
          </a:bodyPr>
          <a:lstStyle/>
          <a:p>
            <a:r>
              <a:rPr lang="en-US" sz="2800">
                <a:solidFill>
                  <a:srgbClr val="0078D7"/>
                </a:solidFill>
                <a:latin typeface="+mj-lt"/>
              </a:rPr>
              <a:t>Switch resiliency</a:t>
            </a:r>
          </a:p>
          <a:p>
            <a:pPr marL="285750" indent="-285750">
              <a:buFont typeface="Arial" panose="020B0604020202020204" pitchFamily="34" charset="0"/>
              <a:buChar char="•"/>
            </a:pPr>
            <a:r>
              <a:rPr lang="en-US">
                <a:latin typeface="+mj-lt"/>
              </a:rPr>
              <a:t>A single TOR or Aggregate switch can fail</a:t>
            </a:r>
          </a:p>
        </p:txBody>
      </p:sp>
      <p:sp>
        <p:nvSpPr>
          <p:cNvPr id="4832" name="Rectangle 4831"/>
          <p:cNvSpPr/>
          <p:nvPr/>
        </p:nvSpPr>
        <p:spPr>
          <a:xfrm>
            <a:off x="3358659" y="5693539"/>
            <a:ext cx="8462358" cy="800219"/>
          </a:xfrm>
          <a:prstGeom prst="rect">
            <a:avLst/>
          </a:prstGeom>
        </p:spPr>
        <p:txBody>
          <a:bodyPr wrap="square">
            <a:spAutoFit/>
          </a:bodyPr>
          <a:lstStyle/>
          <a:p>
            <a:r>
              <a:rPr lang="en-US" sz="2800">
                <a:solidFill>
                  <a:srgbClr val="0078D7"/>
                </a:solidFill>
                <a:latin typeface="+mj-lt"/>
              </a:rPr>
              <a:t>PDU resiliency</a:t>
            </a:r>
          </a:p>
          <a:p>
            <a:pPr marL="285750" indent="-285750">
              <a:buFont typeface="Arial" panose="020B0604020202020204" pitchFamily="34" charset="0"/>
              <a:buChar char="•"/>
            </a:pPr>
            <a:r>
              <a:rPr lang="en-US">
                <a:latin typeface="+mj-lt"/>
              </a:rPr>
              <a:t>A single power supply or PDU can fail with no issues</a:t>
            </a:r>
          </a:p>
        </p:txBody>
      </p:sp>
      <p:sp>
        <p:nvSpPr>
          <p:cNvPr id="4833" name="Arrow: Left 4832"/>
          <p:cNvSpPr/>
          <p:nvPr/>
        </p:nvSpPr>
        <p:spPr bwMode="auto">
          <a:xfrm>
            <a:off x="2484437" y="5784959"/>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34" name="Rectangle 4833"/>
          <p:cNvSpPr/>
          <p:nvPr/>
        </p:nvSpPr>
        <p:spPr>
          <a:xfrm>
            <a:off x="3322637" y="2218641"/>
            <a:ext cx="8289924" cy="1908215"/>
          </a:xfrm>
          <a:prstGeom prst="rect">
            <a:avLst/>
          </a:prstGeom>
        </p:spPr>
        <p:txBody>
          <a:bodyPr wrap="square">
            <a:spAutoFit/>
          </a:bodyPr>
          <a:lstStyle/>
          <a:p>
            <a:r>
              <a:rPr lang="en-US" sz="2800" dirty="0">
                <a:solidFill>
                  <a:srgbClr val="0078D7"/>
                </a:solidFill>
                <a:latin typeface="+mj-lt"/>
              </a:rPr>
              <a:t>Server resiliency</a:t>
            </a:r>
          </a:p>
          <a:p>
            <a:pPr marL="285750" indent="-285750">
              <a:buFont typeface="Arial" panose="020B0604020202020204" pitchFamily="34" charset="0"/>
              <a:buChar char="•"/>
            </a:pPr>
            <a:r>
              <a:rPr lang="en-US" dirty="0">
                <a:latin typeface="+mj-lt"/>
              </a:rPr>
              <a:t>A single Server node can fail, as long as disk failures are limited to one other Server node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 third Server node down or failed disks in a third Server node will take the affected virtual disks offline</a:t>
            </a:r>
          </a:p>
        </p:txBody>
      </p:sp>
      <p:sp>
        <p:nvSpPr>
          <p:cNvPr id="515" name="Arrow: Left 514"/>
          <p:cNvSpPr/>
          <p:nvPr/>
        </p:nvSpPr>
        <p:spPr bwMode="auto">
          <a:xfrm>
            <a:off x="2492245" y="2865447"/>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6" name="Arrow: Left 515"/>
          <p:cNvSpPr/>
          <p:nvPr/>
        </p:nvSpPr>
        <p:spPr bwMode="auto">
          <a:xfrm>
            <a:off x="2484437" y="4743897"/>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36" name="Rectangle 4835"/>
          <p:cNvSpPr/>
          <p:nvPr/>
        </p:nvSpPr>
        <p:spPr>
          <a:xfrm>
            <a:off x="3322637" y="4510088"/>
            <a:ext cx="7924800" cy="1077218"/>
          </a:xfrm>
          <a:prstGeom prst="rect">
            <a:avLst/>
          </a:prstGeom>
        </p:spPr>
        <p:txBody>
          <a:bodyPr wrap="square">
            <a:spAutoFit/>
          </a:bodyPr>
          <a:lstStyle/>
          <a:p>
            <a:r>
              <a:rPr lang="en-US" sz="2800">
                <a:solidFill>
                  <a:srgbClr val="0078D7"/>
                </a:solidFill>
                <a:latin typeface="+mj-lt"/>
              </a:rPr>
              <a:t>Disk resiliency</a:t>
            </a:r>
          </a:p>
          <a:p>
            <a:pPr marL="285750" indent="-285750">
              <a:buFont typeface="Arial" panose="020B0604020202020204" pitchFamily="34" charset="0"/>
              <a:buChar char="•"/>
            </a:pPr>
            <a:r>
              <a:rPr lang="en-US">
                <a:latin typeface="+mj-lt"/>
              </a:rPr>
              <a:t>A single disk can fail anywhere in the scale unit</a:t>
            </a:r>
          </a:p>
          <a:p>
            <a:pPr marL="285750" indent="-285750">
              <a:buFont typeface="Arial" panose="020B0604020202020204" pitchFamily="34" charset="0"/>
              <a:buChar char="•"/>
            </a:pPr>
            <a:r>
              <a:rPr lang="en-US">
                <a:latin typeface="+mj-lt"/>
              </a:rPr>
              <a:t>Multiple disks can fail, as long as they are limited to two server nodes</a:t>
            </a:r>
          </a:p>
        </p:txBody>
      </p:sp>
      <p:sp>
        <p:nvSpPr>
          <p:cNvPr id="519" name="Arrow: Left 518"/>
          <p:cNvSpPr/>
          <p:nvPr/>
        </p:nvSpPr>
        <p:spPr bwMode="auto">
          <a:xfrm>
            <a:off x="2458349" y="1647049"/>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016118"/>
      </p:ext>
    </p:extLst>
  </p:cSld>
  <p:clrMapOvr>
    <a:masterClrMapping/>
  </p:clrMapOvr>
  <p:transition advTm="180313">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FA35FF-1311-49B2-A31D-3582C55EECA7}"/>
              </a:ext>
            </a:extLst>
          </p:cNvPr>
          <p:cNvGrpSpPr/>
          <p:nvPr/>
        </p:nvGrpSpPr>
        <p:grpSpPr>
          <a:xfrm>
            <a:off x="6720274" y="2381281"/>
            <a:ext cx="3026782" cy="2937788"/>
            <a:chOff x="1217569" y="2979529"/>
            <a:chExt cx="2967703" cy="2880446"/>
          </a:xfrm>
        </p:grpSpPr>
        <p:pic>
          <p:nvPicPr>
            <p:cNvPr id="5" name="Picture 2" descr="Azure Stack Edge">
              <a:extLst>
                <a:ext uri="{FF2B5EF4-FFF2-40B4-BE49-F238E27FC236}">
                  <a16:creationId xmlns:a16="http://schemas.microsoft.com/office/drawing/2014/main" id="{E0CC226C-DC2E-4CFD-84A4-6BE19658A6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1" r="4561" b="14416"/>
            <a:stretch/>
          </p:blipFill>
          <p:spPr bwMode="auto">
            <a:xfrm>
              <a:off x="1280667" y="2979529"/>
              <a:ext cx="1865757" cy="98835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BB295654-55D7-4288-861D-DCCE1C15E7D1}"/>
                </a:ext>
              </a:extLst>
            </p:cNvPr>
            <p:cNvSpPr txBox="1">
              <a:spLocks/>
            </p:cNvSpPr>
            <p:nvPr/>
          </p:nvSpPr>
          <p:spPr bwMode="auto">
            <a:xfrm>
              <a:off x="1296942" y="4373528"/>
              <a:ext cx="2888330" cy="48026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0"/>
                </a:spcBef>
                <a:defRPr/>
              </a:pPr>
              <a:r>
                <a:rPr lang="en-US" sz="2040" spc="0">
                  <a:ln>
                    <a:noFill/>
                  </a:ln>
                  <a:solidFill>
                    <a:schemeClr val="tx1"/>
                  </a:solidFill>
                  <a:latin typeface="Segoe UI Semibold"/>
                </a:rPr>
                <a:t>Azure Stack Edge</a:t>
              </a:r>
            </a:p>
            <a:p>
              <a:pPr defTabSz="951304">
                <a:spcBef>
                  <a:spcPts val="0"/>
                </a:spcBef>
                <a:defRPr/>
              </a:pPr>
              <a:r>
                <a:rPr lang="en-US" sz="1428" spc="0">
                  <a:solidFill>
                    <a:schemeClr val="accent1"/>
                  </a:solidFill>
                </a:rPr>
                <a:t>Cloud-managed appliance</a:t>
              </a:r>
            </a:p>
          </p:txBody>
        </p:sp>
        <p:sp>
          <p:nvSpPr>
            <p:cNvPr id="7" name="Rectangle 6">
              <a:extLst>
                <a:ext uri="{FF2B5EF4-FFF2-40B4-BE49-F238E27FC236}">
                  <a16:creationId xmlns:a16="http://schemas.microsoft.com/office/drawing/2014/main" id="{AE59225D-0F92-4F56-A870-B00C4BD73639}"/>
                </a:ext>
              </a:extLst>
            </p:cNvPr>
            <p:cNvSpPr/>
            <p:nvPr/>
          </p:nvSpPr>
          <p:spPr bwMode="auto">
            <a:xfrm>
              <a:off x="1217569" y="5035923"/>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ctr"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tx1"/>
                  </a:solidFill>
                  <a:latin typeface="Segoe UI"/>
                </a:rPr>
                <a:t>Machine learning at the edge</a:t>
              </a:r>
            </a:p>
            <a:p>
              <a:pPr defTabSz="932597" fontAlgn="base">
                <a:lnSpc>
                  <a:spcPct val="90000"/>
                </a:lnSpc>
                <a:spcBef>
                  <a:spcPts val="612"/>
                </a:spcBef>
                <a:spcAft>
                  <a:spcPct val="0"/>
                </a:spcAft>
                <a:defRPr/>
              </a:pPr>
              <a:r>
                <a:rPr lang="en-US" sz="1428">
                  <a:solidFill>
                    <a:schemeClr val="tx1"/>
                  </a:solidFill>
                  <a:latin typeface="Segoe UI"/>
                </a:rPr>
                <a:t>Edge compute and IoT solutions</a:t>
              </a:r>
            </a:p>
            <a:p>
              <a:pPr defTabSz="932597" fontAlgn="base">
                <a:lnSpc>
                  <a:spcPct val="90000"/>
                </a:lnSpc>
                <a:spcBef>
                  <a:spcPts val="612"/>
                </a:spcBef>
                <a:spcAft>
                  <a:spcPct val="0"/>
                </a:spcAft>
                <a:defRPr/>
              </a:pPr>
              <a:r>
                <a:rPr lang="en-US" sz="1428">
                  <a:solidFill>
                    <a:schemeClr val="tx1"/>
                  </a:solidFill>
                  <a:latin typeface="Segoe UI"/>
                </a:rPr>
                <a:t>Network data transfer to cloud</a:t>
              </a:r>
            </a:p>
          </p:txBody>
        </p:sp>
      </p:grpSp>
      <p:grpSp>
        <p:nvGrpSpPr>
          <p:cNvPr id="12" name="Group 11">
            <a:extLst>
              <a:ext uri="{FF2B5EF4-FFF2-40B4-BE49-F238E27FC236}">
                <a16:creationId xmlns:a16="http://schemas.microsoft.com/office/drawing/2014/main" id="{833D04AD-3C2E-4E56-B37F-EFB5317D322B}"/>
              </a:ext>
            </a:extLst>
          </p:cNvPr>
          <p:cNvGrpSpPr/>
          <p:nvPr/>
        </p:nvGrpSpPr>
        <p:grpSpPr>
          <a:xfrm>
            <a:off x="3191332" y="2381281"/>
            <a:ext cx="2892421" cy="3364793"/>
            <a:chOff x="8627865" y="2468411"/>
            <a:chExt cx="2835964" cy="3299116"/>
          </a:xfrm>
        </p:grpSpPr>
        <p:pic>
          <p:nvPicPr>
            <p:cNvPr id="13" name="Picture 2" descr="Azure Stack Hub">
              <a:extLst>
                <a:ext uri="{FF2B5EF4-FFF2-40B4-BE49-F238E27FC236}">
                  <a16:creationId xmlns:a16="http://schemas.microsoft.com/office/drawing/2014/main" id="{391195C7-296B-4CC9-B6D9-01CEA4ABDF3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865" y="2468411"/>
              <a:ext cx="1190479" cy="156747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descr="Azure Stack Hub&#10;">
              <a:extLst>
                <a:ext uri="{FF2B5EF4-FFF2-40B4-BE49-F238E27FC236}">
                  <a16:creationId xmlns:a16="http://schemas.microsoft.com/office/drawing/2014/main" id="{6A9C045C-395E-48CB-9020-DD69CF1E76B7}"/>
                </a:ext>
              </a:extLst>
            </p:cNvPr>
            <p:cNvSpPr txBox="1">
              <a:spLocks/>
            </p:cNvSpPr>
            <p:nvPr/>
          </p:nvSpPr>
          <p:spPr bwMode="auto">
            <a:xfrm>
              <a:off x="8653266" y="4281080"/>
              <a:ext cx="2791474" cy="48026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tx1"/>
                  </a:solidFill>
                  <a:latin typeface="Segoe UI Semibold"/>
                </a:rPr>
                <a:t>Azure Stack Hub</a:t>
              </a:r>
            </a:p>
            <a:p>
              <a:pPr defTabSz="951304">
                <a:spcBef>
                  <a:spcPts val="0"/>
                </a:spcBef>
                <a:defRPr/>
              </a:pPr>
              <a:r>
                <a:rPr lang="en-US" sz="1428" spc="0">
                  <a:solidFill>
                    <a:schemeClr val="accent1"/>
                  </a:solidFill>
                </a:rPr>
                <a:t>Cloud-native integrated system</a:t>
              </a:r>
            </a:p>
          </p:txBody>
        </p:sp>
        <p:sp>
          <p:nvSpPr>
            <p:cNvPr id="15" name="Rectangle 14">
              <a:extLst>
                <a:ext uri="{FF2B5EF4-FFF2-40B4-BE49-F238E27FC236}">
                  <a16:creationId xmlns:a16="http://schemas.microsoft.com/office/drawing/2014/main" id="{8C701731-99E0-4922-83E7-9612E807709B}"/>
                </a:ext>
              </a:extLst>
            </p:cNvPr>
            <p:cNvSpPr/>
            <p:nvPr/>
          </p:nvSpPr>
          <p:spPr bwMode="auto">
            <a:xfrm>
              <a:off x="8653266" y="494347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ctr"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tx1"/>
                  </a:solidFill>
                  <a:latin typeface="Segoe UI"/>
                </a:rPr>
                <a:t>Disconnected scenarios</a:t>
              </a:r>
            </a:p>
            <a:p>
              <a:pPr defTabSz="932597" fontAlgn="base">
                <a:lnSpc>
                  <a:spcPct val="90000"/>
                </a:lnSpc>
                <a:spcBef>
                  <a:spcPts val="612"/>
                </a:spcBef>
                <a:spcAft>
                  <a:spcPct val="0"/>
                </a:spcAft>
                <a:defRPr/>
              </a:pPr>
              <a:r>
                <a:rPr lang="en-US" sz="1428">
                  <a:solidFill>
                    <a:schemeClr val="tx1"/>
                  </a:solidFill>
                  <a:latin typeface="Segoe UI"/>
                </a:rPr>
                <a:t>Data sovereignty </a:t>
              </a:r>
            </a:p>
            <a:p>
              <a:pPr defTabSz="932597" fontAlgn="base">
                <a:lnSpc>
                  <a:spcPct val="90000"/>
                </a:lnSpc>
                <a:spcBef>
                  <a:spcPts val="612"/>
                </a:spcBef>
                <a:spcAft>
                  <a:spcPct val="0"/>
                </a:spcAft>
                <a:defRPr/>
              </a:pPr>
              <a:r>
                <a:rPr lang="en-US" sz="1428">
                  <a:solidFill>
                    <a:schemeClr val="tx1"/>
                  </a:solidFill>
                  <a:latin typeface="Segoe UI"/>
                </a:rPr>
                <a:t>Application modernization</a:t>
              </a:r>
            </a:p>
          </p:txBody>
        </p:sp>
      </p:grpSp>
      <p:sp>
        <p:nvSpPr>
          <p:cNvPr id="16" name="TextBox 15">
            <a:extLst>
              <a:ext uri="{FF2B5EF4-FFF2-40B4-BE49-F238E27FC236}">
                <a16:creationId xmlns:a16="http://schemas.microsoft.com/office/drawing/2014/main" id="{472CECFE-2381-44E0-8C50-3C2BC35CB294}"/>
              </a:ext>
            </a:extLst>
          </p:cNvPr>
          <p:cNvSpPr txBox="1"/>
          <p:nvPr/>
        </p:nvSpPr>
        <p:spPr>
          <a:xfrm>
            <a:off x="2225060" y="732334"/>
            <a:ext cx="7986363" cy="704387"/>
          </a:xfrm>
          <a:prstGeom prst="rect">
            <a:avLst/>
          </a:prstGeom>
          <a:noFill/>
        </p:spPr>
        <p:txBody>
          <a:bodyPr wrap="none" lIns="0" tIns="0" rIns="0" bIns="0" rtlCol="0">
            <a:spAutoFit/>
          </a:bodyPr>
          <a:lstStyle/>
          <a:p>
            <a:pPr algn="ctr" defTabSz="932563">
              <a:defRPr/>
            </a:pPr>
            <a:r>
              <a:rPr lang="en-US" sz="4488" spc="-51">
                <a:latin typeface="Segoe UI Semibold"/>
              </a:rPr>
              <a:t>Family of Azure Stack products</a:t>
            </a:r>
          </a:p>
        </p:txBody>
      </p:sp>
    </p:spTree>
    <p:extLst>
      <p:ext uri="{BB962C8B-B14F-4D97-AF65-F5344CB8AC3E}">
        <p14:creationId xmlns:p14="http://schemas.microsoft.com/office/powerpoint/2010/main" val="250658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 2.22222E-6 L 0 0.01898 " pathEditMode="relative" rAng="0" ptsTypes="AA">
                                      <p:cBhvr>
                                        <p:cTn id="9" dur="700" spd="-100000" fill="hold"/>
                                        <p:tgtEl>
                                          <p:spTgt spid="16"/>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300"/>
                                  </p:stCondLst>
                                  <p:childTnLst>
                                    <p:animMotion origin="layout" path="M -3.95833E-6 3.33333E-6 L -3.95833E-6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100"/>
                                  </p:stCondLst>
                                  <p:childTnLst>
                                    <p:animMotion origin="layout" path="M 2.08333E-7 -2.59259E-6 L 2.08333E-7 0.01898 " pathEditMode="relative" rAng="0" ptsTypes="AA">
                                      <p:cBhvr>
                                        <p:cTn id="19" dur="700" spd="-100000" fill="hold"/>
                                        <p:tgtEl>
                                          <p:spTgt spid="1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275B88C-7291-44C0-B91E-8A6FFF931291}"/>
              </a:ext>
            </a:extLst>
          </p:cNvPr>
          <p:cNvPicPr>
            <a:picLocks noChangeAspect="1"/>
          </p:cNvPicPr>
          <p:nvPr/>
        </p:nvPicPr>
        <p:blipFill rotWithShape="1">
          <a:blip r:embed="rId3">
            <a:extLst>
              <a:ext uri="{28A0092B-C50C-407E-A947-70E740481C1C}">
                <a14:useLocalDpi xmlns:a14="http://schemas.microsoft.com/office/drawing/2010/main" val="0"/>
              </a:ext>
            </a:extLst>
          </a:blip>
          <a:srcRect l="24507" t="21216" r="44043" b="29428"/>
          <a:stretch/>
        </p:blipFill>
        <p:spPr>
          <a:xfrm>
            <a:off x="7990984" y="-1"/>
            <a:ext cx="4444609" cy="4849970"/>
          </a:xfrm>
          <a:prstGeom prst="rect">
            <a:avLst/>
          </a:prstGeom>
        </p:spPr>
      </p:pic>
      <p:sp>
        <p:nvSpPr>
          <p:cNvPr id="38" name="Title 3" descr="Azure Stack Hub&#10;">
            <a:extLst>
              <a:ext uri="{FF2B5EF4-FFF2-40B4-BE49-F238E27FC236}">
                <a16:creationId xmlns:a16="http://schemas.microsoft.com/office/drawing/2014/main" id="{37A52563-5A97-4B0F-A81D-4B6D4872CD6A}"/>
              </a:ext>
            </a:extLst>
          </p:cNvPr>
          <p:cNvSpPr txBox="1">
            <a:spLocks/>
          </p:cNvSpPr>
          <p:nvPr/>
        </p:nvSpPr>
        <p:spPr bwMode="auto">
          <a:xfrm>
            <a:off x="509531" y="4648796"/>
            <a:ext cx="2249505" cy="108859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Stack Edge </a:t>
            </a:r>
            <a:br>
              <a:rPr lang="en-US" sz="2040" spc="0">
                <a:ln>
                  <a:noFill/>
                </a:ln>
                <a:gradFill>
                  <a:gsLst>
                    <a:gs pos="2917">
                      <a:schemeClr val="tx1"/>
                    </a:gs>
                    <a:gs pos="100000">
                      <a:schemeClr val="tx1"/>
                    </a:gs>
                  </a:gsLst>
                  <a:lin ang="5400000" scaled="0"/>
                </a:gradFill>
                <a:latin typeface="Segoe UI Semibold"/>
                <a:cs typeface="+mn-cs"/>
              </a:rPr>
            </a:br>
            <a:r>
              <a:rPr lang="en-US" sz="2040" spc="0">
                <a:ln>
                  <a:noFill/>
                </a:ln>
                <a:gradFill>
                  <a:gsLst>
                    <a:gs pos="2917">
                      <a:schemeClr val="tx1"/>
                    </a:gs>
                    <a:gs pos="100000">
                      <a:schemeClr val="tx1"/>
                    </a:gs>
                  </a:gsLst>
                  <a:lin ang="5400000" scaled="0"/>
                </a:gradFill>
                <a:latin typeface="Segoe UI Semibold"/>
                <a:cs typeface="+mn-cs"/>
              </a:rPr>
              <a:t>Mini R</a:t>
            </a:r>
          </a:p>
          <a:p>
            <a:pPr defTabSz="951304">
              <a:lnSpc>
                <a:spcPct val="100000"/>
              </a:lnSpc>
              <a:spcBef>
                <a:spcPts val="0"/>
              </a:spcBef>
              <a:defRPr/>
            </a:pPr>
            <a:r>
              <a:rPr lang="en-US" sz="1428" spc="0">
                <a:gradFill>
                  <a:gsLst>
                    <a:gs pos="2917">
                      <a:schemeClr val="accent1"/>
                    </a:gs>
                    <a:gs pos="100000">
                      <a:schemeClr val="accent1"/>
                    </a:gs>
                  </a:gsLst>
                  <a:lin ang="5400000" scaled="0"/>
                </a:gradFill>
              </a:rPr>
              <a:t>Portable, Ruggedized </a:t>
            </a:r>
            <a:br>
              <a:rPr lang="en-US" sz="1428" spc="0">
                <a:gradFill>
                  <a:gsLst>
                    <a:gs pos="2917">
                      <a:schemeClr val="accent1"/>
                    </a:gs>
                    <a:gs pos="100000">
                      <a:schemeClr val="accent1"/>
                    </a:gs>
                  </a:gsLst>
                  <a:lin ang="5400000" scaled="0"/>
                </a:gradFill>
              </a:rPr>
            </a:br>
            <a:r>
              <a:rPr lang="en-US" sz="1428" spc="0">
                <a:gradFill>
                  <a:gsLst>
                    <a:gs pos="2917">
                      <a:schemeClr val="accent1"/>
                    </a:gs>
                    <a:gs pos="100000">
                      <a:schemeClr val="accent1"/>
                    </a:gs>
                  </a:gsLst>
                  <a:lin ang="5400000" scaled="0"/>
                </a:gradFill>
              </a:rPr>
              <a:t>Azure Stack Edge </a:t>
            </a:r>
          </a:p>
        </p:txBody>
      </p:sp>
      <p:sp>
        <p:nvSpPr>
          <p:cNvPr id="12" name="Title 3" descr="Azure Stack Hub&#10;">
            <a:extLst>
              <a:ext uri="{FF2B5EF4-FFF2-40B4-BE49-F238E27FC236}">
                <a16:creationId xmlns:a16="http://schemas.microsoft.com/office/drawing/2014/main" id="{34E8387E-03D4-45C9-AD94-15695F45C588}"/>
              </a:ext>
            </a:extLst>
          </p:cNvPr>
          <p:cNvSpPr txBox="1">
            <a:spLocks/>
          </p:cNvSpPr>
          <p:nvPr/>
        </p:nvSpPr>
        <p:spPr bwMode="auto">
          <a:xfrm>
            <a:off x="3286863" y="4648796"/>
            <a:ext cx="2249505" cy="108859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Stack Edge</a:t>
            </a:r>
            <a:br>
              <a:rPr lang="en-US" sz="2040" spc="0">
                <a:ln>
                  <a:noFill/>
                </a:ln>
                <a:gradFill>
                  <a:gsLst>
                    <a:gs pos="2917">
                      <a:schemeClr val="tx1"/>
                    </a:gs>
                    <a:gs pos="100000">
                      <a:schemeClr val="tx1"/>
                    </a:gs>
                  </a:gsLst>
                  <a:lin ang="5400000" scaled="0"/>
                </a:gradFill>
                <a:latin typeface="Segoe UI Semibold"/>
                <a:cs typeface="+mn-cs"/>
              </a:rPr>
            </a:br>
            <a:r>
              <a:rPr lang="en-US" sz="2040" spc="0">
                <a:ln>
                  <a:noFill/>
                </a:ln>
                <a:gradFill>
                  <a:gsLst>
                    <a:gs pos="2917">
                      <a:schemeClr val="tx1"/>
                    </a:gs>
                    <a:gs pos="100000">
                      <a:schemeClr val="tx1"/>
                    </a:gs>
                  </a:gsLst>
                  <a:lin ang="5400000" scaled="0"/>
                </a:gradFill>
                <a:latin typeface="Segoe UI Semibold"/>
                <a:cs typeface="+mn-cs"/>
              </a:rPr>
              <a:t>Pro R</a:t>
            </a:r>
          </a:p>
          <a:p>
            <a:pPr defTabSz="951304">
              <a:lnSpc>
                <a:spcPct val="100000"/>
              </a:lnSpc>
              <a:spcBef>
                <a:spcPts val="0"/>
              </a:spcBef>
              <a:defRPr/>
            </a:pPr>
            <a:r>
              <a:rPr lang="en-US" sz="1428" spc="0">
                <a:gradFill>
                  <a:gsLst>
                    <a:gs pos="2917">
                      <a:schemeClr val="accent1"/>
                    </a:gs>
                    <a:gs pos="100000">
                      <a:schemeClr val="accent1"/>
                    </a:gs>
                  </a:gsLst>
                  <a:lin ang="5400000" scaled="0"/>
                </a:gradFill>
              </a:rPr>
              <a:t>Ruggedized </a:t>
            </a:r>
            <a:br>
              <a:rPr lang="en-US" sz="1428" spc="0">
                <a:gradFill>
                  <a:gsLst>
                    <a:gs pos="2917">
                      <a:schemeClr val="accent1"/>
                    </a:gs>
                    <a:gs pos="100000">
                      <a:schemeClr val="accent1"/>
                    </a:gs>
                  </a:gsLst>
                  <a:lin ang="5400000" scaled="0"/>
                </a:gradFill>
              </a:rPr>
            </a:br>
            <a:r>
              <a:rPr lang="en-US" sz="1428" spc="0">
                <a:gradFill>
                  <a:gsLst>
                    <a:gs pos="2917">
                      <a:schemeClr val="accent1"/>
                    </a:gs>
                    <a:gs pos="100000">
                      <a:schemeClr val="accent1"/>
                    </a:gs>
                  </a:gsLst>
                  <a:lin ang="5400000" scaled="0"/>
                </a:gradFill>
              </a:rPr>
              <a:t>Azure Stack Edge</a:t>
            </a:r>
          </a:p>
        </p:txBody>
      </p:sp>
      <p:sp>
        <p:nvSpPr>
          <p:cNvPr id="13" name="Title 3" descr="Azure Stack Hub&#10;">
            <a:extLst>
              <a:ext uri="{FF2B5EF4-FFF2-40B4-BE49-F238E27FC236}">
                <a16:creationId xmlns:a16="http://schemas.microsoft.com/office/drawing/2014/main" id="{077CBB5E-2C83-49BB-938C-E5E6E20AC303}"/>
              </a:ext>
            </a:extLst>
          </p:cNvPr>
          <p:cNvSpPr txBox="1">
            <a:spLocks/>
          </p:cNvSpPr>
          <p:nvPr/>
        </p:nvSpPr>
        <p:spPr bwMode="auto">
          <a:xfrm>
            <a:off x="6064195" y="4648796"/>
            <a:ext cx="2427839" cy="118465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Stack Hub Ruggedized From Microsoft</a:t>
            </a:r>
          </a:p>
          <a:p>
            <a:pPr defTabSz="951304">
              <a:lnSpc>
                <a:spcPct val="100000"/>
              </a:lnSpc>
              <a:spcBef>
                <a:spcPts val="0"/>
              </a:spcBef>
              <a:defRPr/>
            </a:pPr>
            <a:r>
              <a:rPr lang="en-US" sz="1428" spc="0">
                <a:gradFill>
                  <a:gsLst>
                    <a:gs pos="2917">
                      <a:schemeClr val="accent1"/>
                    </a:gs>
                    <a:gs pos="100000">
                      <a:schemeClr val="accent1"/>
                    </a:gs>
                  </a:gsLst>
                  <a:lin ang="5400000" scaled="0"/>
                </a:gradFill>
              </a:rPr>
              <a:t>Ruggedized Azure Stack Hub</a:t>
            </a:r>
          </a:p>
        </p:txBody>
      </p:sp>
      <p:sp>
        <p:nvSpPr>
          <p:cNvPr id="14" name="Title 3" descr="Azure Stack Hub&#10;">
            <a:extLst>
              <a:ext uri="{FF2B5EF4-FFF2-40B4-BE49-F238E27FC236}">
                <a16:creationId xmlns:a16="http://schemas.microsoft.com/office/drawing/2014/main" id="{811411D6-A121-4C57-8E7B-5038B46A3180}"/>
              </a:ext>
            </a:extLst>
          </p:cNvPr>
          <p:cNvSpPr txBox="1">
            <a:spLocks/>
          </p:cNvSpPr>
          <p:nvPr/>
        </p:nvSpPr>
        <p:spPr bwMode="auto">
          <a:xfrm>
            <a:off x="8841529" y="4648796"/>
            <a:ext cx="2249505" cy="117190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Modular </a:t>
            </a:r>
          </a:p>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Data Center</a:t>
            </a:r>
          </a:p>
          <a:p>
            <a:pPr defTabSz="951304">
              <a:lnSpc>
                <a:spcPct val="100000"/>
              </a:lnSpc>
              <a:spcBef>
                <a:spcPts val="714"/>
              </a:spcBef>
              <a:defRPr/>
            </a:pPr>
            <a:r>
              <a:rPr lang="en-US" sz="1428" spc="0">
                <a:gradFill>
                  <a:gsLst>
                    <a:gs pos="2917">
                      <a:schemeClr val="accent1"/>
                    </a:gs>
                    <a:gs pos="100000">
                      <a:schemeClr val="accent1"/>
                    </a:gs>
                  </a:gsLst>
                  <a:lin ang="5400000" scaled="0"/>
                </a:gradFill>
              </a:rPr>
              <a:t>Large scale </a:t>
            </a:r>
            <a:br>
              <a:rPr lang="en-US" sz="1428" spc="0">
                <a:gradFill>
                  <a:gsLst>
                    <a:gs pos="2917">
                      <a:schemeClr val="accent1"/>
                    </a:gs>
                    <a:gs pos="100000">
                      <a:schemeClr val="accent1"/>
                    </a:gs>
                  </a:gsLst>
                  <a:lin ang="5400000" scaled="0"/>
                </a:gradFill>
              </a:rPr>
            </a:br>
            <a:r>
              <a:rPr lang="en-US" sz="1428" spc="0">
                <a:gradFill>
                  <a:gsLst>
                    <a:gs pos="2917">
                      <a:schemeClr val="accent1"/>
                    </a:gs>
                    <a:gs pos="100000">
                      <a:schemeClr val="accent1"/>
                    </a:gs>
                  </a:gsLst>
                  <a:lin ang="5400000" scaled="0"/>
                </a:gradFill>
              </a:rPr>
              <a:t>Azure Stack Hub</a:t>
            </a:r>
          </a:p>
        </p:txBody>
      </p:sp>
      <p:sp>
        <p:nvSpPr>
          <p:cNvPr id="3" name="Title 2">
            <a:extLst>
              <a:ext uri="{FF2B5EF4-FFF2-40B4-BE49-F238E27FC236}">
                <a16:creationId xmlns:a16="http://schemas.microsoft.com/office/drawing/2014/main" id="{75E22DF5-D11F-456F-BBF2-745F3C0160A4}"/>
              </a:ext>
            </a:extLst>
          </p:cNvPr>
          <p:cNvSpPr>
            <a:spLocks noGrp="1"/>
          </p:cNvSpPr>
          <p:nvPr>
            <p:ph type="title"/>
          </p:nvPr>
        </p:nvSpPr>
        <p:spPr/>
        <p:txBody>
          <a:bodyPr/>
          <a:lstStyle/>
          <a:p>
            <a:r>
              <a:rPr lang="en-US"/>
              <a:t>Rugged Edge Portfolio</a:t>
            </a:r>
          </a:p>
        </p:txBody>
      </p:sp>
      <p:pic>
        <p:nvPicPr>
          <p:cNvPr id="15" name="Picture 14">
            <a:extLst>
              <a:ext uri="{FF2B5EF4-FFF2-40B4-BE49-F238E27FC236}">
                <a16:creationId xmlns:a16="http://schemas.microsoft.com/office/drawing/2014/main" id="{FE584FBF-B541-42BF-A9E5-0B4537DA12B3}"/>
              </a:ext>
            </a:extLst>
          </p:cNvPr>
          <p:cNvPicPr>
            <a:picLocks noChangeAspect="1"/>
          </p:cNvPicPr>
          <p:nvPr/>
        </p:nvPicPr>
        <p:blipFill rotWithShape="1">
          <a:blip r:embed="rId4"/>
          <a:srcRect l="10204" t="10578" r="10578" b="5349"/>
          <a:stretch/>
        </p:blipFill>
        <p:spPr>
          <a:xfrm>
            <a:off x="6264662" y="2304486"/>
            <a:ext cx="1282195" cy="2041605"/>
          </a:xfrm>
          <a:prstGeom prst="rect">
            <a:avLst/>
          </a:prstGeom>
        </p:spPr>
      </p:pic>
      <p:sp>
        <p:nvSpPr>
          <p:cNvPr id="2" name="Left Brace 1">
            <a:extLst>
              <a:ext uri="{FF2B5EF4-FFF2-40B4-BE49-F238E27FC236}">
                <a16:creationId xmlns:a16="http://schemas.microsoft.com/office/drawing/2014/main" id="{239F8C2D-5CE1-4A91-AA54-1EF0C48DF119}"/>
              </a:ext>
            </a:extLst>
          </p:cNvPr>
          <p:cNvSpPr/>
          <p:nvPr/>
        </p:nvSpPr>
        <p:spPr>
          <a:xfrm rot="16200000">
            <a:off x="2471175" y="4490845"/>
            <a:ext cx="275542" cy="300774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6" name="Left Brace 15">
            <a:extLst>
              <a:ext uri="{FF2B5EF4-FFF2-40B4-BE49-F238E27FC236}">
                <a16:creationId xmlns:a16="http://schemas.microsoft.com/office/drawing/2014/main" id="{F21FFC70-F8B0-4D52-9D31-5DEC8A201040}"/>
              </a:ext>
            </a:extLst>
          </p:cNvPr>
          <p:cNvSpPr/>
          <p:nvPr/>
        </p:nvSpPr>
        <p:spPr>
          <a:xfrm rot="16200000">
            <a:off x="7853213" y="4490846"/>
            <a:ext cx="275542" cy="300774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4" name="TextBox 3">
            <a:extLst>
              <a:ext uri="{FF2B5EF4-FFF2-40B4-BE49-F238E27FC236}">
                <a16:creationId xmlns:a16="http://schemas.microsoft.com/office/drawing/2014/main" id="{9AF7C192-7FC9-4E86-8252-BCE02240D170}"/>
              </a:ext>
            </a:extLst>
          </p:cNvPr>
          <p:cNvSpPr txBox="1"/>
          <p:nvPr/>
        </p:nvSpPr>
        <p:spPr>
          <a:xfrm>
            <a:off x="755578" y="6134108"/>
            <a:ext cx="3706735" cy="275543"/>
          </a:xfrm>
          <a:prstGeom prst="rect">
            <a:avLst/>
          </a:prstGeom>
          <a:noFill/>
          <a:ln>
            <a:noFill/>
          </a:ln>
        </p:spPr>
        <p:txBody>
          <a:bodyPr spcFirstLastPara="1" wrap="none" lIns="93245" tIns="46610" rIns="93245" bIns="46610" rtlCol="0" anchor="t" anchorCtr="0">
            <a:noAutofit/>
          </a:bodyPr>
          <a:lstStyle/>
          <a:p>
            <a:pPr algn="ctr" defTabSz="932597">
              <a:buClr>
                <a:srgbClr val="000000"/>
              </a:buClr>
            </a:pPr>
            <a:r>
              <a:rPr lang="en-US" sz="1071" kern="0">
                <a:solidFill>
                  <a:schemeClr val="accent1"/>
                </a:solidFill>
                <a:latin typeface="+mj-lt"/>
                <a:cs typeface="Arial"/>
                <a:sym typeface="Arial"/>
              </a:rPr>
              <a:t>Edge Compute Devices</a:t>
            </a:r>
          </a:p>
        </p:txBody>
      </p:sp>
      <p:sp>
        <p:nvSpPr>
          <p:cNvPr id="17" name="TextBox 16">
            <a:extLst>
              <a:ext uri="{FF2B5EF4-FFF2-40B4-BE49-F238E27FC236}">
                <a16:creationId xmlns:a16="http://schemas.microsoft.com/office/drawing/2014/main" id="{7117A933-097E-48A3-9817-B2D48BBC72A0}"/>
              </a:ext>
            </a:extLst>
          </p:cNvPr>
          <p:cNvSpPr txBox="1"/>
          <p:nvPr/>
        </p:nvSpPr>
        <p:spPr>
          <a:xfrm>
            <a:off x="6137616" y="6134108"/>
            <a:ext cx="3706735" cy="275543"/>
          </a:xfrm>
          <a:prstGeom prst="rect">
            <a:avLst/>
          </a:prstGeom>
          <a:noFill/>
          <a:ln>
            <a:noFill/>
          </a:ln>
        </p:spPr>
        <p:txBody>
          <a:bodyPr spcFirstLastPara="1" wrap="none" lIns="93245" tIns="46610" rIns="93245" bIns="46610" rtlCol="0" anchor="t" anchorCtr="0">
            <a:noAutofit/>
          </a:bodyPr>
          <a:lstStyle/>
          <a:p>
            <a:pPr algn="ctr" defTabSz="932597">
              <a:buClr>
                <a:srgbClr val="000000"/>
              </a:buClr>
            </a:pPr>
            <a:r>
              <a:rPr lang="en-US" sz="1071" kern="0">
                <a:solidFill>
                  <a:schemeClr val="accent1"/>
                </a:solidFill>
                <a:latin typeface="+mj-lt"/>
                <a:cs typeface="Arial"/>
                <a:sym typeface="Arial"/>
              </a:rPr>
              <a:t>Private Cloud Edge Devices</a:t>
            </a:r>
          </a:p>
        </p:txBody>
      </p:sp>
      <p:pic>
        <p:nvPicPr>
          <p:cNvPr id="5" name="Picture 4" descr="A picture containing toy&#10;&#10;Description automatically generated">
            <a:extLst>
              <a:ext uri="{FF2B5EF4-FFF2-40B4-BE49-F238E27FC236}">
                <a16:creationId xmlns:a16="http://schemas.microsoft.com/office/drawing/2014/main" id="{46487C2F-1F11-49ED-9082-7218495ACD90}"/>
              </a:ext>
            </a:extLst>
          </p:cNvPr>
          <p:cNvPicPr>
            <a:picLocks noChangeAspect="1"/>
          </p:cNvPicPr>
          <p:nvPr/>
        </p:nvPicPr>
        <p:blipFill>
          <a:blip r:embed="rId5"/>
          <a:stretch>
            <a:fillRect/>
          </a:stretch>
        </p:blipFill>
        <p:spPr>
          <a:xfrm flipH="1">
            <a:off x="600856" y="2986770"/>
            <a:ext cx="1767939" cy="1243986"/>
          </a:xfrm>
          <a:prstGeom prst="rect">
            <a:avLst/>
          </a:prstGeom>
        </p:spPr>
      </p:pic>
      <p:pic>
        <p:nvPicPr>
          <p:cNvPr id="7" name="Picture 6" descr="A close up of electronics&#10;&#10;Description automatically generated">
            <a:extLst>
              <a:ext uri="{FF2B5EF4-FFF2-40B4-BE49-F238E27FC236}">
                <a16:creationId xmlns:a16="http://schemas.microsoft.com/office/drawing/2014/main" id="{55B15F28-044B-4D75-BCC8-F9842A26CFA9}"/>
              </a:ext>
            </a:extLst>
          </p:cNvPr>
          <p:cNvPicPr>
            <a:picLocks noChangeAspect="1"/>
          </p:cNvPicPr>
          <p:nvPr/>
        </p:nvPicPr>
        <p:blipFill>
          <a:blip r:embed="rId6"/>
          <a:stretch>
            <a:fillRect/>
          </a:stretch>
        </p:blipFill>
        <p:spPr>
          <a:xfrm>
            <a:off x="3007097" y="3014140"/>
            <a:ext cx="2367913" cy="1331951"/>
          </a:xfrm>
          <a:prstGeom prst="rect">
            <a:avLst/>
          </a:prstGeom>
        </p:spPr>
      </p:pic>
    </p:spTree>
    <p:extLst>
      <p:ext uri="{BB962C8B-B14F-4D97-AF65-F5344CB8AC3E}">
        <p14:creationId xmlns:p14="http://schemas.microsoft.com/office/powerpoint/2010/main" val="32121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CE42-9E15-4F07-9FCD-64B8D7170737}"/>
              </a:ext>
            </a:extLst>
          </p:cNvPr>
          <p:cNvSpPr>
            <a:spLocks noGrp="1"/>
          </p:cNvSpPr>
          <p:nvPr>
            <p:ph type="title"/>
          </p:nvPr>
        </p:nvSpPr>
        <p:spPr/>
        <p:txBody>
          <a:bodyPr/>
          <a:lstStyle/>
          <a:p>
            <a:r>
              <a:rPr lang="en-US"/>
              <a:t>Azure Stack Edge Hardware</a:t>
            </a:r>
          </a:p>
        </p:txBody>
      </p:sp>
      <p:grpSp>
        <p:nvGrpSpPr>
          <p:cNvPr id="7" name="Group 6">
            <a:extLst>
              <a:ext uri="{FF2B5EF4-FFF2-40B4-BE49-F238E27FC236}">
                <a16:creationId xmlns:a16="http://schemas.microsoft.com/office/drawing/2014/main" id="{C9CA85EA-7607-4D04-B573-02C907F94F4A}"/>
              </a:ext>
            </a:extLst>
          </p:cNvPr>
          <p:cNvGrpSpPr/>
          <p:nvPr/>
        </p:nvGrpSpPr>
        <p:grpSpPr>
          <a:xfrm>
            <a:off x="485366" y="1758939"/>
            <a:ext cx="4751180" cy="2538622"/>
            <a:chOff x="105377" y="3978437"/>
            <a:chExt cx="4658442" cy="2489071"/>
          </a:xfrm>
        </p:grpSpPr>
        <p:pic>
          <p:nvPicPr>
            <p:cNvPr id="19" name="Picture 2" descr="Data Box Edge">
              <a:extLst>
                <a:ext uri="{FF2B5EF4-FFF2-40B4-BE49-F238E27FC236}">
                  <a16:creationId xmlns:a16="http://schemas.microsoft.com/office/drawing/2014/main" id="{A8F57F24-8233-42E6-8240-72397E29FE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5377" y="4593230"/>
              <a:ext cx="2368242" cy="1332136"/>
            </a:xfrm>
            <a:prstGeom prst="rect">
              <a:avLst/>
            </a:prstGeom>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2A5A547-7D30-4071-92C0-11EC50BCB52E}"/>
                </a:ext>
              </a:extLst>
            </p:cNvPr>
            <p:cNvSpPr/>
            <p:nvPr/>
          </p:nvSpPr>
          <p:spPr bwMode="auto">
            <a:xfrm>
              <a:off x="1476036" y="3978437"/>
              <a:ext cx="2861139" cy="541755"/>
            </a:xfrm>
            <a:prstGeom prst="rect">
              <a:avLst/>
            </a:prstGeom>
            <a:noFill/>
            <a:ln w="15875" cap="rnd" cmpd="sng" algn="ctr">
              <a:noFill/>
              <a:prstDash val="solid"/>
              <a:headEnd type="none" w="med" len="med"/>
              <a:tailEnd type="none" w="med" len="med"/>
            </a:ln>
            <a:effectLst/>
          </p:spPr>
          <p:txBody>
            <a:bodyPr tIns="186521" rtlCol="0" anchor="t" anchorCtr="0"/>
            <a:lstStyle/>
            <a:p>
              <a:pPr algn="ctr" defTabSz="932597">
                <a:defRPr/>
              </a:pPr>
              <a:r>
                <a:rPr lang="en-US" sz="1836" kern="0">
                  <a:solidFill>
                    <a:srgbClr val="3C3C41"/>
                  </a:solidFill>
                  <a:latin typeface="Segoe UI Semibold"/>
                </a:rPr>
                <a:t>Commercial</a:t>
              </a:r>
            </a:p>
          </p:txBody>
        </p:sp>
        <p:sp>
          <p:nvSpPr>
            <p:cNvPr id="30" name="Rectangle 29">
              <a:extLst>
                <a:ext uri="{FF2B5EF4-FFF2-40B4-BE49-F238E27FC236}">
                  <a16:creationId xmlns:a16="http://schemas.microsoft.com/office/drawing/2014/main" id="{F9863098-6A8E-4259-A88D-6EC9ADDE4BEC}"/>
                </a:ext>
              </a:extLst>
            </p:cNvPr>
            <p:cNvSpPr/>
            <p:nvPr/>
          </p:nvSpPr>
          <p:spPr>
            <a:xfrm>
              <a:off x="1049392" y="5998405"/>
              <a:ext cx="3714427" cy="469103"/>
            </a:xfrm>
            <a:prstGeom prst="rect">
              <a:avLst/>
            </a:prstGeom>
          </p:spPr>
          <p:txBody>
            <a:bodyPr wrap="square">
              <a:spAutoFit/>
            </a:bodyPr>
            <a:lstStyle/>
            <a:p>
              <a:pPr algn="ctr" defTabSz="932597">
                <a:defRPr/>
              </a:pPr>
              <a:r>
                <a:rPr lang="en-US" sz="1224" kern="0">
                  <a:solidFill>
                    <a:srgbClr val="3C3C41"/>
                  </a:solidFill>
                  <a:latin typeface="Segoe UI"/>
                </a:rPr>
                <a:t>Enterprise-ready server with the option for one or two NVIDIA T4 Tensor Core GPUs</a:t>
              </a:r>
            </a:p>
          </p:txBody>
        </p:sp>
      </p:grpSp>
      <p:sp>
        <p:nvSpPr>
          <p:cNvPr id="29" name="Rectangle 28">
            <a:extLst>
              <a:ext uri="{FF2B5EF4-FFF2-40B4-BE49-F238E27FC236}">
                <a16:creationId xmlns:a16="http://schemas.microsoft.com/office/drawing/2014/main" id="{55B731A5-4F52-4C70-8763-514B251A0650}"/>
              </a:ext>
            </a:extLst>
          </p:cNvPr>
          <p:cNvSpPr/>
          <p:nvPr/>
        </p:nvSpPr>
        <p:spPr bwMode="auto">
          <a:xfrm>
            <a:off x="7359837" y="1739407"/>
            <a:ext cx="2762977" cy="697009"/>
          </a:xfrm>
          <a:prstGeom prst="rect">
            <a:avLst/>
          </a:prstGeom>
          <a:noFill/>
          <a:ln w="15875" cap="rnd" cmpd="sng" algn="ctr">
            <a:noFill/>
            <a:prstDash val="solid"/>
            <a:headEnd type="none" w="med" len="med"/>
            <a:tailEnd type="none" w="med" len="med"/>
          </a:ln>
          <a:effectLst/>
        </p:spPr>
        <p:txBody>
          <a:bodyPr tIns="186521" rtlCol="0" anchor="t" anchorCtr="0"/>
          <a:lstStyle/>
          <a:p>
            <a:pPr algn="ctr" defTabSz="932597">
              <a:defRPr/>
            </a:pPr>
            <a:r>
              <a:rPr lang="en-US" sz="1836" kern="0">
                <a:solidFill>
                  <a:srgbClr val="3C3C41"/>
                </a:solidFill>
                <a:latin typeface="Segoe UI Semibold" panose="020B0702040204020203" pitchFamily="34" charset="0"/>
                <a:cs typeface="Segoe UI Semibold" panose="020B0702040204020203" pitchFamily="34" charset="0"/>
              </a:rPr>
              <a:t>Rugged</a:t>
            </a:r>
          </a:p>
        </p:txBody>
      </p:sp>
      <p:sp>
        <p:nvSpPr>
          <p:cNvPr id="31" name="Rectangle 30">
            <a:extLst>
              <a:ext uri="{FF2B5EF4-FFF2-40B4-BE49-F238E27FC236}">
                <a16:creationId xmlns:a16="http://schemas.microsoft.com/office/drawing/2014/main" id="{8B3A8563-BA0A-4C38-A884-F1C69DDCFCA1}"/>
              </a:ext>
            </a:extLst>
          </p:cNvPr>
          <p:cNvSpPr/>
          <p:nvPr/>
        </p:nvSpPr>
        <p:spPr>
          <a:xfrm>
            <a:off x="7067410" y="3819120"/>
            <a:ext cx="3347830" cy="478442"/>
          </a:xfrm>
          <a:prstGeom prst="rect">
            <a:avLst/>
          </a:prstGeom>
        </p:spPr>
        <p:txBody>
          <a:bodyPr wrap="square">
            <a:spAutoFit/>
          </a:bodyPr>
          <a:lstStyle/>
          <a:p>
            <a:pPr algn="ctr" defTabSz="932597">
              <a:defRPr/>
            </a:pPr>
            <a:r>
              <a:rPr lang="en-US" sz="1224" kern="0">
                <a:solidFill>
                  <a:srgbClr val="3C3C41"/>
                </a:solidFill>
                <a:latin typeface="Segoe UI"/>
              </a:rPr>
              <a:t>Ruggedized, portable, hardware-accelerated form-factors for harsh field conditions</a:t>
            </a:r>
          </a:p>
        </p:txBody>
      </p:sp>
      <p:pic>
        <p:nvPicPr>
          <p:cNvPr id="8" name="Picture 7" descr="A picture containing toy&#10;&#10;Description automatically generated">
            <a:extLst>
              <a:ext uri="{FF2B5EF4-FFF2-40B4-BE49-F238E27FC236}">
                <a16:creationId xmlns:a16="http://schemas.microsoft.com/office/drawing/2014/main" id="{6817A85E-9FED-4E97-878C-A95F69BE1645}"/>
              </a:ext>
            </a:extLst>
          </p:cNvPr>
          <p:cNvPicPr>
            <a:picLocks noChangeAspect="1"/>
          </p:cNvPicPr>
          <p:nvPr/>
        </p:nvPicPr>
        <p:blipFill>
          <a:blip r:embed="rId4"/>
          <a:stretch>
            <a:fillRect/>
          </a:stretch>
        </p:blipFill>
        <p:spPr>
          <a:xfrm flipH="1">
            <a:off x="9157360" y="2642140"/>
            <a:ext cx="1586055" cy="1116006"/>
          </a:xfrm>
          <a:prstGeom prst="rect">
            <a:avLst/>
          </a:prstGeom>
        </p:spPr>
      </p:pic>
      <p:pic>
        <p:nvPicPr>
          <p:cNvPr id="9" name="Picture 8" descr="A close up of electronics&#10;&#10;Description automatically generated">
            <a:extLst>
              <a:ext uri="{FF2B5EF4-FFF2-40B4-BE49-F238E27FC236}">
                <a16:creationId xmlns:a16="http://schemas.microsoft.com/office/drawing/2014/main" id="{E637FACF-6FC0-4937-A33B-25C42D70B99A}"/>
              </a:ext>
            </a:extLst>
          </p:cNvPr>
          <p:cNvPicPr>
            <a:picLocks noChangeAspect="1"/>
          </p:cNvPicPr>
          <p:nvPr/>
        </p:nvPicPr>
        <p:blipFill>
          <a:blip r:embed="rId5"/>
          <a:stretch>
            <a:fillRect/>
          </a:stretch>
        </p:blipFill>
        <p:spPr>
          <a:xfrm>
            <a:off x="6104337" y="2487169"/>
            <a:ext cx="2367913" cy="1331951"/>
          </a:xfrm>
          <a:prstGeom prst="rect">
            <a:avLst/>
          </a:prstGeom>
        </p:spPr>
      </p:pic>
      <p:pic>
        <p:nvPicPr>
          <p:cNvPr id="3" name="Picture 2" descr="A picture containing text, electronics, projector&#10;&#10;Description automatically generated">
            <a:extLst>
              <a:ext uri="{FF2B5EF4-FFF2-40B4-BE49-F238E27FC236}">
                <a16:creationId xmlns:a16="http://schemas.microsoft.com/office/drawing/2014/main" id="{4B6481A9-6E17-5552-98C1-F90BD5C8447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337" t="11536" r="3965" b="11514"/>
          <a:stretch/>
        </p:blipFill>
        <p:spPr>
          <a:xfrm>
            <a:off x="3083016" y="2597498"/>
            <a:ext cx="2544274" cy="1111292"/>
          </a:xfrm>
          <a:prstGeom prst="rect">
            <a:avLst/>
          </a:prstGeom>
        </p:spPr>
      </p:pic>
    </p:spTree>
    <p:extLst>
      <p:ext uri="{BB962C8B-B14F-4D97-AF65-F5344CB8AC3E}">
        <p14:creationId xmlns:p14="http://schemas.microsoft.com/office/powerpoint/2010/main" val="25688264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2926-04B1-48B1-972E-8488518D1CE7}"/>
              </a:ext>
            </a:extLst>
          </p:cNvPr>
          <p:cNvSpPr>
            <a:spLocks noGrp="1"/>
          </p:cNvSpPr>
          <p:nvPr>
            <p:ph type="title"/>
          </p:nvPr>
        </p:nvSpPr>
        <p:spPr/>
        <p:txBody>
          <a:bodyPr/>
          <a:lstStyle/>
          <a:p>
            <a:r>
              <a:rPr lang="en-US">
                <a:cs typeface="Segoe UI"/>
              </a:rPr>
              <a:t>Hardware as a Service</a:t>
            </a:r>
          </a:p>
        </p:txBody>
      </p:sp>
      <p:sp>
        <p:nvSpPr>
          <p:cNvPr id="3" name="Content Placeholder 2">
            <a:extLst>
              <a:ext uri="{FF2B5EF4-FFF2-40B4-BE49-F238E27FC236}">
                <a16:creationId xmlns:a16="http://schemas.microsoft.com/office/drawing/2014/main" id="{77D93E3D-C99C-4773-8901-DBA1CC4ED27F}"/>
              </a:ext>
            </a:extLst>
          </p:cNvPr>
          <p:cNvSpPr>
            <a:spLocks noGrp="1"/>
          </p:cNvSpPr>
          <p:nvPr>
            <p:ph sz="quarter" idx="10"/>
          </p:nvPr>
        </p:nvSpPr>
        <p:spPr>
          <a:xfrm>
            <a:off x="596712" y="1463669"/>
            <a:ext cx="11238194" cy="3547110"/>
          </a:xfrm>
        </p:spPr>
        <p:txBody>
          <a:bodyPr vert="horz" wrap="square" lIns="0" tIns="0" rIns="0" bIns="0" rtlCol="0" anchor="t">
            <a:spAutoFit/>
          </a:bodyPr>
          <a:lstStyle/>
          <a:p>
            <a:pPr marL="0" indent="0">
              <a:buNone/>
            </a:pPr>
            <a:r>
              <a:rPr lang="en-US">
                <a:cs typeface="Segoe UI"/>
              </a:rPr>
              <a:t>Our first party edge appliances are Hardware as a Service offerings</a:t>
            </a:r>
          </a:p>
          <a:p>
            <a:pPr marL="233149" lvl="1" indent="0">
              <a:buNone/>
            </a:pPr>
            <a:r>
              <a:rPr lang="en-US"/>
              <a:t>No need to purchase hardware upfront</a:t>
            </a:r>
            <a:endParaRPr lang="en-US">
              <a:cs typeface="Segoe UI"/>
            </a:endParaRPr>
          </a:p>
          <a:p>
            <a:pPr marL="233149" lvl="1" indent="0">
              <a:buNone/>
            </a:pPr>
            <a:r>
              <a:rPr lang="en-US"/>
              <a:t>Appliances are owned by Microsoft</a:t>
            </a:r>
            <a:endParaRPr lang="en-US">
              <a:cs typeface="Segoe UI"/>
            </a:endParaRPr>
          </a:p>
          <a:p>
            <a:pPr marL="233149" lvl="1" indent="0">
              <a:buNone/>
            </a:pPr>
            <a:r>
              <a:rPr lang="en-US" altLang="en-US">
                <a:solidFill>
                  <a:schemeClr val="tx1"/>
                </a:solidFill>
                <a:latin typeface="Segoe UI"/>
                <a:cs typeface="Segoe UI"/>
              </a:rPr>
              <a:t>Order and manage through Azure Portal</a:t>
            </a:r>
          </a:p>
          <a:p>
            <a:pPr marL="233149" lvl="1" indent="0">
              <a:buNone/>
            </a:pPr>
            <a:r>
              <a:rPr lang="en-US" altLang="en-US">
                <a:solidFill>
                  <a:schemeClr val="tx1"/>
                </a:solidFill>
                <a:latin typeface="Segoe UI"/>
                <a:cs typeface="Segoe UI"/>
              </a:rPr>
              <a:t>Microsoft is the single point of support</a:t>
            </a:r>
          </a:p>
          <a:p>
            <a:pPr marL="233149" lvl="1" indent="0">
              <a:buNone/>
            </a:pPr>
            <a:r>
              <a:rPr lang="en-US" altLang="en-US">
                <a:solidFill>
                  <a:schemeClr val="tx1"/>
                </a:solidFill>
                <a:latin typeface="Segoe UI"/>
                <a:cs typeface="Segoe UI"/>
              </a:rPr>
              <a:t>When done using them, cancel the Azure Service, appliances are returned to Microsoft </a:t>
            </a:r>
            <a:endParaRPr lang="en-US" altLang="en-US">
              <a:solidFill>
                <a:schemeClr val="tx1"/>
              </a:solidFill>
              <a:latin typeface="Segoe UI" panose="020B0502040204020203" pitchFamily="34" charset="0"/>
              <a:cs typeface="Segoe UI" panose="020B0502040204020203" pitchFamily="34" charset="0"/>
            </a:endParaRPr>
          </a:p>
          <a:p>
            <a:pPr marL="0" indent="0">
              <a:buNone/>
            </a:pPr>
            <a:endParaRPr lang="en-US"/>
          </a:p>
        </p:txBody>
      </p:sp>
    </p:spTree>
    <p:extLst>
      <p:ext uri="{BB962C8B-B14F-4D97-AF65-F5344CB8AC3E}">
        <p14:creationId xmlns:p14="http://schemas.microsoft.com/office/powerpoint/2010/main" val="20358477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781A8-FDB8-4D13-80C1-35B6B4723F60}"/>
              </a:ext>
            </a:extLst>
          </p:cNvPr>
          <p:cNvSpPr/>
          <p:nvPr/>
        </p:nvSpPr>
        <p:spPr bwMode="auto">
          <a:xfrm>
            <a:off x="1764" y="3889038"/>
            <a:ext cx="12432948" cy="310499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dirty="0">
              <a:solidFill>
                <a:schemeClr val="tx1"/>
              </a:solidFill>
              <a:latin typeface="Segoe UI"/>
            </a:endParaRPr>
          </a:p>
        </p:txBody>
      </p:sp>
      <p:grpSp>
        <p:nvGrpSpPr>
          <p:cNvPr id="78" name="Group 77">
            <a:extLst>
              <a:ext uri="{FF2B5EF4-FFF2-40B4-BE49-F238E27FC236}">
                <a16:creationId xmlns:a16="http://schemas.microsoft.com/office/drawing/2014/main" id="{292833FD-3BC7-4CB5-9CA6-2D1E344D4E8C}"/>
              </a:ext>
            </a:extLst>
          </p:cNvPr>
          <p:cNvGrpSpPr/>
          <p:nvPr/>
        </p:nvGrpSpPr>
        <p:grpSpPr>
          <a:xfrm>
            <a:off x="3132603" y="4444293"/>
            <a:ext cx="1715541" cy="819253"/>
            <a:chOff x="9188101" y="4578122"/>
            <a:chExt cx="1715786" cy="819369"/>
          </a:xfrm>
        </p:grpSpPr>
        <p:sp>
          <p:nvSpPr>
            <p:cNvPr id="29" name="TextBox 28">
              <a:extLst>
                <a:ext uri="{FF2B5EF4-FFF2-40B4-BE49-F238E27FC236}">
                  <a16:creationId xmlns:a16="http://schemas.microsoft.com/office/drawing/2014/main" id="{078AA0A6-F270-4951-93CE-0DC31D30E88B}"/>
                </a:ext>
              </a:extLst>
            </p:cNvPr>
            <p:cNvSpPr txBox="1"/>
            <p:nvPr/>
          </p:nvSpPr>
          <p:spPr>
            <a:xfrm>
              <a:off x="9188101" y="4932559"/>
              <a:ext cx="1715786" cy="46493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Storage</a:t>
              </a:r>
            </a:p>
          </p:txBody>
        </p:sp>
        <p:sp>
          <p:nvSpPr>
            <p:cNvPr id="40" name="Freeform 9">
              <a:extLst>
                <a:ext uri="{FF2B5EF4-FFF2-40B4-BE49-F238E27FC236}">
                  <a16:creationId xmlns:a16="http://schemas.microsoft.com/office/drawing/2014/main" id="{7A7D1369-DB78-45AB-9083-DC719AC4E946}"/>
                </a:ext>
              </a:extLst>
            </p:cNvPr>
            <p:cNvSpPr>
              <a:spLocks noEditPoints="1"/>
            </p:cNvSpPr>
            <p:nvPr/>
          </p:nvSpPr>
          <p:spPr bwMode="auto">
            <a:xfrm>
              <a:off x="9873721" y="4578122"/>
              <a:ext cx="345551" cy="34555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ctr" defTabSz="932151">
                <a:defRPr/>
              </a:pPr>
              <a:endParaRPr lang="en-US" sz="1836">
                <a:latin typeface="Segoe UI"/>
              </a:endParaRPr>
            </a:p>
          </p:txBody>
        </p:sp>
      </p:grpSp>
      <p:grpSp>
        <p:nvGrpSpPr>
          <p:cNvPr id="76" name="Group 75">
            <a:extLst>
              <a:ext uri="{FF2B5EF4-FFF2-40B4-BE49-F238E27FC236}">
                <a16:creationId xmlns:a16="http://schemas.microsoft.com/office/drawing/2014/main" id="{4E88321C-61D2-4029-A9D3-F64D32260DDD}"/>
              </a:ext>
            </a:extLst>
          </p:cNvPr>
          <p:cNvGrpSpPr/>
          <p:nvPr/>
        </p:nvGrpSpPr>
        <p:grpSpPr>
          <a:xfrm>
            <a:off x="-399000" y="4444292"/>
            <a:ext cx="1715541" cy="996544"/>
            <a:chOff x="6617574" y="4577161"/>
            <a:chExt cx="1715786" cy="996686"/>
          </a:xfrm>
        </p:grpSpPr>
        <p:sp>
          <p:nvSpPr>
            <p:cNvPr id="41" name="TextBox 40">
              <a:extLst>
                <a:ext uri="{FF2B5EF4-FFF2-40B4-BE49-F238E27FC236}">
                  <a16:creationId xmlns:a16="http://schemas.microsoft.com/office/drawing/2014/main" id="{23185556-3F18-47D2-B02E-30FFA7A10E99}"/>
                </a:ext>
              </a:extLst>
            </p:cNvPr>
            <p:cNvSpPr txBox="1"/>
            <p:nvPr/>
          </p:nvSpPr>
          <p:spPr>
            <a:xfrm>
              <a:off x="6617574"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Virtual</a:t>
              </a:r>
              <a:br>
                <a:rPr lang="en-US" sz="1224">
                  <a:latin typeface="Segoe UI"/>
                </a:rPr>
              </a:br>
              <a:r>
                <a:rPr lang="en-US" sz="1224">
                  <a:latin typeface="Segoe UI"/>
                </a:rPr>
                <a:t>Machines</a:t>
              </a:r>
            </a:p>
          </p:txBody>
        </p:sp>
        <p:pic>
          <p:nvPicPr>
            <p:cNvPr id="48" name="Picture 47">
              <a:extLst>
                <a:ext uri="{FF2B5EF4-FFF2-40B4-BE49-F238E27FC236}">
                  <a16:creationId xmlns:a16="http://schemas.microsoft.com/office/drawing/2014/main" id="{8BA2A16C-2728-4ACA-977C-DC8FB0058581}"/>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7310527" y="4577161"/>
              <a:ext cx="347472" cy="347472"/>
            </a:xfrm>
            <a:prstGeom prst="rect">
              <a:avLst/>
            </a:prstGeom>
          </p:spPr>
        </p:pic>
      </p:grpSp>
      <p:grpSp>
        <p:nvGrpSpPr>
          <p:cNvPr id="77" name="Group 76">
            <a:extLst>
              <a:ext uri="{FF2B5EF4-FFF2-40B4-BE49-F238E27FC236}">
                <a16:creationId xmlns:a16="http://schemas.microsoft.com/office/drawing/2014/main" id="{9C1CD79C-8B9F-47BF-A230-236494541892}"/>
              </a:ext>
            </a:extLst>
          </p:cNvPr>
          <p:cNvGrpSpPr/>
          <p:nvPr/>
        </p:nvGrpSpPr>
        <p:grpSpPr>
          <a:xfrm>
            <a:off x="1645557" y="4531724"/>
            <a:ext cx="1715541" cy="820214"/>
            <a:chOff x="7719830" y="4577161"/>
            <a:chExt cx="1715786" cy="820330"/>
          </a:xfrm>
        </p:grpSpPr>
        <p:sp>
          <p:nvSpPr>
            <p:cNvPr id="51" name="Freeform 5">
              <a:extLst>
                <a:ext uri="{FF2B5EF4-FFF2-40B4-BE49-F238E27FC236}">
                  <a16:creationId xmlns:a16="http://schemas.microsoft.com/office/drawing/2014/main" id="{11CA6EC6-903D-4E7E-8E55-06832972930F}"/>
                </a:ext>
              </a:extLst>
            </p:cNvPr>
            <p:cNvSpPr>
              <a:spLocks noEditPoints="1"/>
            </p:cNvSpPr>
            <p:nvPr/>
          </p:nvSpPr>
          <p:spPr bwMode="auto">
            <a:xfrm>
              <a:off x="8457810" y="4577161"/>
              <a:ext cx="239823" cy="34747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ctr" defTabSz="932151">
                <a:defRPr/>
              </a:pPr>
              <a:endParaRPr lang="en-US" sz="1836">
                <a:latin typeface="Segoe UI"/>
              </a:endParaRPr>
            </a:p>
          </p:txBody>
        </p:sp>
        <p:sp>
          <p:nvSpPr>
            <p:cNvPr id="64" name="TextBox 63">
              <a:extLst>
                <a:ext uri="{FF2B5EF4-FFF2-40B4-BE49-F238E27FC236}">
                  <a16:creationId xmlns:a16="http://schemas.microsoft.com/office/drawing/2014/main" id="{CAF8786D-F359-4410-8B94-0C23784F65E6}"/>
                </a:ext>
              </a:extLst>
            </p:cNvPr>
            <p:cNvSpPr txBox="1"/>
            <p:nvPr/>
          </p:nvSpPr>
          <p:spPr>
            <a:xfrm>
              <a:off x="7719830" y="4932559"/>
              <a:ext cx="1715786" cy="46493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Networking</a:t>
              </a:r>
            </a:p>
          </p:txBody>
        </p:sp>
      </p:grpSp>
      <p:grpSp>
        <p:nvGrpSpPr>
          <p:cNvPr id="20" name="Group 19">
            <a:extLst>
              <a:ext uri="{FF2B5EF4-FFF2-40B4-BE49-F238E27FC236}">
                <a16:creationId xmlns:a16="http://schemas.microsoft.com/office/drawing/2014/main" id="{B6A8C720-CBD4-6BBF-D35F-28B2492EB49C}"/>
              </a:ext>
            </a:extLst>
          </p:cNvPr>
          <p:cNvGrpSpPr/>
          <p:nvPr/>
        </p:nvGrpSpPr>
        <p:grpSpPr>
          <a:xfrm>
            <a:off x="2463446" y="4382668"/>
            <a:ext cx="1715541" cy="866822"/>
            <a:chOff x="2646876" y="985030"/>
            <a:chExt cx="1682056" cy="849903"/>
          </a:xfrm>
        </p:grpSpPr>
        <p:grpSp>
          <p:nvGrpSpPr>
            <p:cNvPr id="54" name="Group 53">
              <a:extLst>
                <a:ext uri="{FF2B5EF4-FFF2-40B4-BE49-F238E27FC236}">
                  <a16:creationId xmlns:a16="http://schemas.microsoft.com/office/drawing/2014/main" id="{46B1FAF5-F8FF-47B2-8FD3-5BFB42451BB3}"/>
                </a:ext>
              </a:extLst>
            </p:cNvPr>
            <p:cNvGrpSpPr/>
            <p:nvPr/>
          </p:nvGrpSpPr>
          <p:grpSpPr>
            <a:xfrm>
              <a:off x="3323202" y="985030"/>
              <a:ext cx="272213" cy="403466"/>
              <a:chOff x="1477799" y="1963102"/>
              <a:chExt cx="678909" cy="1006261"/>
            </a:xfrm>
            <a:solidFill>
              <a:schemeClr val="tx1"/>
            </a:solidFill>
          </p:grpSpPr>
          <p:sp>
            <p:nvSpPr>
              <p:cNvPr id="56" name="Freeform 9">
                <a:extLst>
                  <a:ext uri="{FF2B5EF4-FFF2-40B4-BE49-F238E27FC236}">
                    <a16:creationId xmlns:a16="http://schemas.microsoft.com/office/drawing/2014/main" id="{80B550FF-6637-4322-9711-DA47A4E6A7D2}"/>
                  </a:ext>
                </a:extLst>
              </p:cNvPr>
              <p:cNvSpPr>
                <a:spLocks/>
              </p:cNvSpPr>
              <p:nvPr/>
            </p:nvSpPr>
            <p:spPr bwMode="auto">
              <a:xfrm>
                <a:off x="1477799" y="2314273"/>
                <a:ext cx="678909" cy="65509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122">
                  <a:latin typeface="Segoe UI"/>
                </a:endParaRPr>
              </a:p>
            </p:txBody>
          </p:sp>
          <p:sp>
            <p:nvSpPr>
              <p:cNvPr id="57" name="Freeform 10">
                <a:extLst>
                  <a:ext uri="{FF2B5EF4-FFF2-40B4-BE49-F238E27FC236}">
                    <a16:creationId xmlns:a16="http://schemas.microsoft.com/office/drawing/2014/main" id="{91C4414E-68C7-4B1A-837F-2D02BD129154}"/>
                  </a:ext>
                </a:extLst>
              </p:cNvPr>
              <p:cNvSpPr>
                <a:spLocks noEditPoints="1"/>
              </p:cNvSpPr>
              <p:nvPr/>
            </p:nvSpPr>
            <p:spPr bwMode="auto">
              <a:xfrm>
                <a:off x="1688049" y="1963102"/>
                <a:ext cx="256083"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122">
                  <a:latin typeface="Segoe UI"/>
                </a:endParaRPr>
              </a:p>
            </p:txBody>
          </p:sp>
        </p:grpSp>
        <p:sp>
          <p:nvSpPr>
            <p:cNvPr id="65" name="TextBox 64">
              <a:extLst>
                <a:ext uri="{FF2B5EF4-FFF2-40B4-BE49-F238E27FC236}">
                  <a16:creationId xmlns:a16="http://schemas.microsoft.com/office/drawing/2014/main" id="{62D8C0F6-E8F9-48C2-8554-E6FB1C844A8A}"/>
                </a:ext>
              </a:extLst>
            </p:cNvPr>
            <p:cNvSpPr txBox="1"/>
            <p:nvPr/>
          </p:nvSpPr>
          <p:spPr>
            <a:xfrm>
              <a:off x="2646876" y="1379140"/>
              <a:ext cx="1682056" cy="455793"/>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Key Vault</a:t>
              </a:r>
            </a:p>
          </p:txBody>
        </p:sp>
      </p:grpSp>
      <p:sp>
        <p:nvSpPr>
          <p:cNvPr id="6" name="TextBox 5">
            <a:extLst>
              <a:ext uri="{FF2B5EF4-FFF2-40B4-BE49-F238E27FC236}">
                <a16:creationId xmlns:a16="http://schemas.microsoft.com/office/drawing/2014/main" id="{8093DE2E-5E52-40E2-992A-D843A533816D}"/>
              </a:ext>
            </a:extLst>
          </p:cNvPr>
          <p:cNvSpPr txBox="1"/>
          <p:nvPr/>
        </p:nvSpPr>
        <p:spPr>
          <a:xfrm>
            <a:off x="1373511" y="2907078"/>
            <a:ext cx="3294688" cy="5668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a:solidFill>
                  <a:schemeClr val="tx1"/>
                </a:solidFill>
              </a:rPr>
              <a:t>Consistent application </a:t>
            </a:r>
            <a:br>
              <a:rPr lang="en-US" sz="1632">
                <a:solidFill>
                  <a:schemeClr val="tx1"/>
                </a:solidFill>
              </a:rPr>
            </a:br>
            <a:r>
              <a:rPr lang="en-US" sz="1632">
                <a:solidFill>
                  <a:schemeClr val="tx1"/>
                </a:solidFill>
              </a:rPr>
              <a:t>development</a:t>
            </a:r>
          </a:p>
        </p:txBody>
      </p:sp>
      <p:sp>
        <p:nvSpPr>
          <p:cNvPr id="12" name="Freeform 9">
            <a:extLst>
              <a:ext uri="{FF2B5EF4-FFF2-40B4-BE49-F238E27FC236}">
                <a16:creationId xmlns:a16="http://schemas.microsoft.com/office/drawing/2014/main" id="{01A953CD-B6FD-4A22-8D80-0A12DB0FCEE9}"/>
              </a:ext>
            </a:extLst>
          </p:cNvPr>
          <p:cNvSpPr>
            <a:spLocks noEditPoints="1"/>
          </p:cNvSpPr>
          <p:nvPr/>
        </p:nvSpPr>
        <p:spPr bwMode="auto">
          <a:xfrm>
            <a:off x="2652362" y="1700864"/>
            <a:ext cx="736984" cy="816085"/>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kern="0">
              <a:solidFill>
                <a:srgbClr val="FFFFFF"/>
              </a:solidFill>
              <a:latin typeface="Segoe UI"/>
            </a:endParaRPr>
          </a:p>
        </p:txBody>
      </p:sp>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a:xfrm>
            <a:off x="233365" y="208297"/>
            <a:ext cx="11237870" cy="565027"/>
          </a:xfrm>
        </p:spPr>
        <p:txBody>
          <a:bodyPr>
            <a:normAutofit fontScale="90000"/>
          </a:bodyPr>
          <a:lstStyle/>
          <a:p>
            <a:r>
              <a:rPr lang="en-US"/>
              <a:t>Azure Stack Hub: Today… and tomorrow</a:t>
            </a:r>
          </a:p>
        </p:txBody>
      </p:sp>
      <p:sp>
        <p:nvSpPr>
          <p:cNvPr id="10" name="Freeform: Shape 9">
            <a:extLst>
              <a:ext uri="{FF2B5EF4-FFF2-40B4-BE49-F238E27FC236}">
                <a16:creationId xmlns:a16="http://schemas.microsoft.com/office/drawing/2014/main" id="{FAC59ACB-FFE1-46EE-9038-22FD3974400C}"/>
              </a:ext>
            </a:extLst>
          </p:cNvPr>
          <p:cNvSpPr/>
          <p:nvPr/>
        </p:nvSpPr>
        <p:spPr bwMode="auto">
          <a:xfrm>
            <a:off x="2672247" y="2745864"/>
            <a:ext cx="69721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kern="0">
              <a:solidFill>
                <a:srgbClr val="FFFFFF"/>
              </a:solidFill>
              <a:latin typeface="Segoe UI"/>
            </a:endParaRPr>
          </a:p>
        </p:txBody>
      </p:sp>
      <p:grpSp>
        <p:nvGrpSpPr>
          <p:cNvPr id="90" name="Group 89">
            <a:extLst>
              <a:ext uri="{FF2B5EF4-FFF2-40B4-BE49-F238E27FC236}">
                <a16:creationId xmlns:a16="http://schemas.microsoft.com/office/drawing/2014/main" id="{83DB5ED0-6AFC-494F-87DC-5841B795AD81}"/>
              </a:ext>
            </a:extLst>
          </p:cNvPr>
          <p:cNvGrpSpPr/>
          <p:nvPr/>
        </p:nvGrpSpPr>
        <p:grpSpPr>
          <a:xfrm>
            <a:off x="4869881" y="1720746"/>
            <a:ext cx="2696715" cy="1756053"/>
            <a:chOff x="4669856" y="1863369"/>
            <a:chExt cx="2697097" cy="1756302"/>
          </a:xfrm>
        </p:grpSpPr>
        <p:sp>
          <p:nvSpPr>
            <p:cNvPr id="7" name="TextBox 6">
              <a:extLst>
                <a:ext uri="{FF2B5EF4-FFF2-40B4-BE49-F238E27FC236}">
                  <a16:creationId xmlns:a16="http://schemas.microsoft.com/office/drawing/2014/main" id="{DD6A72AE-B51F-4472-82B9-C0185EEB093D}"/>
                </a:ext>
              </a:extLst>
            </p:cNvPr>
            <p:cNvSpPr txBox="1"/>
            <p:nvPr/>
          </p:nvSpPr>
          <p:spPr>
            <a:xfrm>
              <a:off x="4669856" y="305277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b="1">
                  <a:solidFill>
                    <a:schemeClr val="tx1"/>
                  </a:solidFill>
                </a:rPr>
                <a:t> Azure services </a:t>
              </a:r>
            </a:p>
            <a:p>
              <a:pPr defTabSz="913576">
                <a:defRPr/>
              </a:pPr>
              <a:r>
                <a:rPr lang="en-US" sz="1632" b="1">
                  <a:solidFill>
                    <a:schemeClr val="tx1"/>
                  </a:solidFill>
                </a:rPr>
                <a:t>available on-premises</a:t>
              </a:r>
            </a:p>
          </p:txBody>
        </p:sp>
        <p:sp>
          <p:nvSpPr>
            <p:cNvPr id="17" name="Freeform 13">
              <a:extLst>
                <a:ext uri="{FF2B5EF4-FFF2-40B4-BE49-F238E27FC236}">
                  <a16:creationId xmlns:a16="http://schemas.microsoft.com/office/drawing/2014/main" id="{4B2A105E-86B9-4331-B13C-A8772AACBE6C}"/>
                </a:ext>
              </a:extLst>
            </p:cNvPr>
            <p:cNvSpPr>
              <a:spLocks/>
            </p:cNvSpPr>
            <p:nvPr/>
          </p:nvSpPr>
          <p:spPr bwMode="auto">
            <a:xfrm>
              <a:off x="5729828" y="1863369"/>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b="1" kern="0">
                <a:solidFill>
                  <a:srgbClr val="FFFFFF"/>
                </a:solidFill>
                <a:latin typeface="Segoe UI"/>
              </a:endParaRPr>
            </a:p>
          </p:txBody>
        </p:sp>
        <p:sp>
          <p:nvSpPr>
            <p:cNvPr id="15" name="Freeform: Shape 14">
              <a:extLst>
                <a:ext uri="{FF2B5EF4-FFF2-40B4-BE49-F238E27FC236}">
                  <a16:creationId xmlns:a16="http://schemas.microsoft.com/office/drawing/2014/main" id="{2FBA2E12-DD7F-44BD-8D04-79449F4A2089}"/>
                </a:ext>
              </a:extLst>
            </p:cNvPr>
            <p:cNvSpPr/>
            <p:nvPr/>
          </p:nvSpPr>
          <p:spPr bwMode="auto">
            <a:xfrm>
              <a:off x="5698856" y="2880519"/>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b="1" kern="0">
                <a:solidFill>
                  <a:srgbClr val="FFFFFF"/>
                </a:solidFill>
                <a:highlight>
                  <a:srgbClr val="FFFFFF"/>
                </a:highlight>
                <a:latin typeface="Segoe UI"/>
              </a:endParaRPr>
            </a:p>
          </p:txBody>
        </p:sp>
      </p:grpSp>
      <p:sp>
        <p:nvSpPr>
          <p:cNvPr id="18" name="TextBox 17">
            <a:extLst>
              <a:ext uri="{FF2B5EF4-FFF2-40B4-BE49-F238E27FC236}">
                <a16:creationId xmlns:a16="http://schemas.microsoft.com/office/drawing/2014/main" id="{9FE88961-DA0A-469A-8EB5-BA5D5A769EE1}"/>
              </a:ext>
            </a:extLst>
          </p:cNvPr>
          <p:cNvSpPr txBox="1"/>
          <p:nvPr/>
        </p:nvSpPr>
        <p:spPr>
          <a:xfrm>
            <a:off x="7857022" y="2907078"/>
            <a:ext cx="2696715" cy="5668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a:solidFill>
                  <a:schemeClr val="tx1"/>
                </a:solidFill>
              </a:rPr>
              <a:t>Purpose-built </a:t>
            </a:r>
          </a:p>
          <a:p>
            <a:pPr defTabSz="913576">
              <a:defRPr/>
            </a:pPr>
            <a:r>
              <a:rPr lang="en-US" sz="1632">
                <a:solidFill>
                  <a:schemeClr val="tx1"/>
                </a:solidFill>
              </a:rPr>
              <a:t>integrated system</a:t>
            </a:r>
          </a:p>
        </p:txBody>
      </p:sp>
      <p:sp>
        <p:nvSpPr>
          <p:cNvPr id="23" name="Freeform 5">
            <a:extLst>
              <a:ext uri="{FF2B5EF4-FFF2-40B4-BE49-F238E27FC236}">
                <a16:creationId xmlns:a16="http://schemas.microsoft.com/office/drawing/2014/main" id="{C1368148-8DC8-4625-ADD4-3DA94718AEF4}"/>
              </a:ext>
            </a:extLst>
          </p:cNvPr>
          <p:cNvSpPr>
            <a:spLocks noEditPoints="1"/>
          </p:cNvSpPr>
          <p:nvPr/>
        </p:nvSpPr>
        <p:spPr bwMode="auto">
          <a:xfrm>
            <a:off x="8824459" y="1810528"/>
            <a:ext cx="711820" cy="66053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kern="0">
              <a:solidFill>
                <a:srgbClr val="FFFFFF"/>
              </a:solidFill>
              <a:latin typeface="Segoe UI"/>
            </a:endParaRPr>
          </a:p>
        </p:txBody>
      </p:sp>
      <p:sp>
        <p:nvSpPr>
          <p:cNvPr id="21" name="Freeform: Shape 20">
            <a:extLst>
              <a:ext uri="{FF2B5EF4-FFF2-40B4-BE49-F238E27FC236}">
                <a16:creationId xmlns:a16="http://schemas.microsoft.com/office/drawing/2014/main" id="{B23A2B93-C157-4193-81F9-E542E8D58C13}"/>
              </a:ext>
            </a:extLst>
          </p:cNvPr>
          <p:cNvSpPr/>
          <p:nvPr/>
        </p:nvSpPr>
        <p:spPr bwMode="auto">
          <a:xfrm>
            <a:off x="8888163" y="2751676"/>
            <a:ext cx="63443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kern="0">
              <a:solidFill>
                <a:srgbClr val="FFFFFF"/>
              </a:solidFill>
              <a:latin typeface="Segoe UI"/>
            </a:endParaRPr>
          </a:p>
        </p:txBody>
      </p:sp>
      <p:grpSp>
        <p:nvGrpSpPr>
          <p:cNvPr id="53" name="Group 52">
            <a:extLst>
              <a:ext uri="{FF2B5EF4-FFF2-40B4-BE49-F238E27FC236}">
                <a16:creationId xmlns:a16="http://schemas.microsoft.com/office/drawing/2014/main" id="{1C87E6F3-A595-4998-B276-38883793BC5A}"/>
              </a:ext>
            </a:extLst>
          </p:cNvPr>
          <p:cNvGrpSpPr/>
          <p:nvPr/>
        </p:nvGrpSpPr>
        <p:grpSpPr>
          <a:xfrm>
            <a:off x="6727322" y="4331697"/>
            <a:ext cx="1715542" cy="996544"/>
            <a:chOff x="-140364" y="4577161"/>
            <a:chExt cx="1715786" cy="996686"/>
          </a:xfrm>
        </p:grpSpPr>
        <p:sp>
          <p:nvSpPr>
            <p:cNvPr id="38" name="TextBox 37">
              <a:extLst>
                <a:ext uri="{FF2B5EF4-FFF2-40B4-BE49-F238E27FC236}">
                  <a16:creationId xmlns:a16="http://schemas.microsoft.com/office/drawing/2014/main" id="{08CCAB63-E37C-47D5-B748-330F069AEF92}"/>
                </a:ext>
              </a:extLst>
            </p:cNvPr>
            <p:cNvSpPr txBox="1"/>
            <p:nvPr/>
          </p:nvSpPr>
          <p:spPr>
            <a:xfrm>
              <a:off x="-140364" y="4932559"/>
              <a:ext cx="1715786" cy="641288"/>
            </a:xfrm>
            <a:prstGeom prst="rect">
              <a:avLst/>
            </a:prstGeom>
            <a:noFill/>
          </p:spPr>
          <p:txBody>
            <a:bodyPr wrap="square" lIns="0" tIns="146262" rIns="0" bIns="146262" rtlCol="0">
              <a:spAutoFit/>
            </a:bodyPr>
            <a:lstStyle/>
            <a:p>
              <a:pPr algn="ctr" defTabSz="932384">
                <a:lnSpc>
                  <a:spcPct val="90000"/>
                </a:lnSpc>
                <a:spcAft>
                  <a:spcPts val="600"/>
                </a:spcAft>
                <a:defRPr/>
              </a:pPr>
              <a:r>
                <a:rPr lang="en-US" sz="1224">
                  <a:latin typeface="Segoe UI"/>
                </a:rPr>
                <a:t>Azure</a:t>
              </a:r>
              <a:br>
                <a:rPr lang="en-US" sz="1224">
                  <a:latin typeface="Segoe UI"/>
                </a:rPr>
              </a:br>
              <a:r>
                <a:rPr lang="en-US" sz="1224">
                  <a:latin typeface="Segoe UI"/>
                </a:rPr>
                <a:t>Functions</a:t>
              </a:r>
            </a:p>
          </p:txBody>
        </p:sp>
        <p:pic>
          <p:nvPicPr>
            <p:cNvPr id="45" name="Picture 44">
              <a:extLst>
                <a:ext uri="{FF2B5EF4-FFF2-40B4-BE49-F238E27FC236}">
                  <a16:creationId xmlns:a16="http://schemas.microsoft.com/office/drawing/2014/main" id="{207C7088-031E-461C-B8D7-FFFA3C89793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512103" y="4577161"/>
              <a:ext cx="357227" cy="347472"/>
            </a:xfrm>
            <a:prstGeom prst="rect">
              <a:avLst/>
            </a:prstGeom>
            <a:noFill/>
          </p:spPr>
        </p:pic>
      </p:grpSp>
      <p:grpSp>
        <p:nvGrpSpPr>
          <p:cNvPr id="75" name="Group 74">
            <a:extLst>
              <a:ext uri="{FF2B5EF4-FFF2-40B4-BE49-F238E27FC236}">
                <a16:creationId xmlns:a16="http://schemas.microsoft.com/office/drawing/2014/main" id="{02EC7974-5075-47C8-B4F0-0E83AC7F6DEB}"/>
              </a:ext>
            </a:extLst>
          </p:cNvPr>
          <p:cNvGrpSpPr/>
          <p:nvPr/>
        </p:nvGrpSpPr>
        <p:grpSpPr>
          <a:xfrm>
            <a:off x="8933726" y="4395897"/>
            <a:ext cx="1715542" cy="1009800"/>
            <a:chOff x="5314600" y="4563904"/>
            <a:chExt cx="1715786" cy="1009944"/>
          </a:xfrm>
        </p:grpSpPr>
        <p:sp>
          <p:nvSpPr>
            <p:cNvPr id="32" name="TextBox 31">
              <a:extLst>
                <a:ext uri="{FF2B5EF4-FFF2-40B4-BE49-F238E27FC236}">
                  <a16:creationId xmlns:a16="http://schemas.microsoft.com/office/drawing/2014/main" id="{19561413-DB4B-4CFE-ABE9-CA59FB209AB4}"/>
                </a:ext>
              </a:extLst>
            </p:cNvPr>
            <p:cNvSpPr txBox="1"/>
            <p:nvPr/>
          </p:nvSpPr>
          <p:spPr>
            <a:xfrm>
              <a:off x="5314600" y="4932559"/>
              <a:ext cx="1715786" cy="641289"/>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a:t>
              </a:r>
              <a:br>
                <a:rPr lang="en-US" sz="1224">
                  <a:latin typeface="Segoe UI"/>
                </a:rPr>
              </a:br>
              <a:r>
                <a:rPr lang="en-US" sz="1224">
                  <a:latin typeface="Segoe UI"/>
                </a:rPr>
                <a:t>Marketplace</a:t>
              </a:r>
            </a:p>
          </p:txBody>
        </p:sp>
        <p:pic>
          <p:nvPicPr>
            <p:cNvPr id="59" name="Graphic 58" descr="Shopping basket">
              <a:extLst>
                <a:ext uri="{FF2B5EF4-FFF2-40B4-BE49-F238E27FC236}">
                  <a16:creationId xmlns:a16="http://schemas.microsoft.com/office/drawing/2014/main" id="{ED626152-ADA8-42C6-A965-0C78BF4E8A5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85500" y="4563904"/>
              <a:ext cx="373986" cy="373986"/>
            </a:xfrm>
            <a:prstGeom prst="rect">
              <a:avLst/>
            </a:prstGeom>
          </p:spPr>
        </p:pic>
      </p:grpSp>
      <p:grpSp>
        <p:nvGrpSpPr>
          <p:cNvPr id="55" name="Group 54">
            <a:extLst>
              <a:ext uri="{FF2B5EF4-FFF2-40B4-BE49-F238E27FC236}">
                <a16:creationId xmlns:a16="http://schemas.microsoft.com/office/drawing/2014/main" id="{DF56157A-684B-40A2-A80A-D74728E23420}"/>
              </a:ext>
            </a:extLst>
          </p:cNvPr>
          <p:cNvGrpSpPr/>
          <p:nvPr/>
        </p:nvGrpSpPr>
        <p:grpSpPr>
          <a:xfrm>
            <a:off x="5667485" y="4392197"/>
            <a:ext cx="1715542" cy="996544"/>
            <a:chOff x="861668" y="4577161"/>
            <a:chExt cx="1715786" cy="996686"/>
          </a:xfrm>
        </p:grpSpPr>
        <p:sp>
          <p:nvSpPr>
            <p:cNvPr id="35" name="TextBox 34">
              <a:extLst>
                <a:ext uri="{FF2B5EF4-FFF2-40B4-BE49-F238E27FC236}">
                  <a16:creationId xmlns:a16="http://schemas.microsoft.com/office/drawing/2014/main" id="{FB9A7418-AF4F-446C-B290-88712FEFEE40}"/>
                </a:ext>
              </a:extLst>
            </p:cNvPr>
            <p:cNvSpPr txBox="1"/>
            <p:nvPr/>
          </p:nvSpPr>
          <p:spPr>
            <a:xfrm>
              <a:off x="861668"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 App</a:t>
              </a:r>
              <a:br>
                <a:rPr lang="en-US" sz="1224">
                  <a:latin typeface="Segoe UI"/>
                </a:rPr>
              </a:br>
              <a:r>
                <a:rPr lang="en-US" sz="1224">
                  <a:latin typeface="Segoe UI"/>
                </a:rPr>
                <a:t>Service</a:t>
              </a:r>
            </a:p>
          </p:txBody>
        </p:sp>
        <p:sp>
          <p:nvSpPr>
            <p:cNvPr id="62" name="Freeform 5">
              <a:extLst>
                <a:ext uri="{FF2B5EF4-FFF2-40B4-BE49-F238E27FC236}">
                  <a16:creationId xmlns:a16="http://schemas.microsoft.com/office/drawing/2014/main" id="{202BA979-8B07-4733-8E54-D50F2BFD0629}"/>
                </a:ext>
              </a:extLst>
            </p:cNvPr>
            <p:cNvSpPr>
              <a:spLocks noEditPoints="1"/>
            </p:cNvSpPr>
            <p:nvPr/>
          </p:nvSpPr>
          <p:spPr bwMode="auto">
            <a:xfrm>
              <a:off x="1593780" y="4577161"/>
              <a:ext cx="357226" cy="347473"/>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tx1"/>
            </a:solidFill>
            <a:ln>
              <a:noFill/>
            </a:ln>
          </p:spPr>
          <p:txBody>
            <a:bodyPr vert="horz" wrap="square" lIns="91401" tIns="45700" rIns="91401" bIns="45700" numCol="1" anchor="t" anchorCtr="0" compatLnSpc="1">
              <a:prstTxWarp prst="textNoShape">
                <a:avLst/>
              </a:prstTxWarp>
            </a:bodyPr>
            <a:lstStyle/>
            <a:p>
              <a:pPr defTabSz="932151">
                <a:defRPr/>
              </a:pPr>
              <a:endParaRPr lang="en-US" sz="1632">
                <a:latin typeface="Segoe UI"/>
              </a:endParaRPr>
            </a:p>
          </p:txBody>
        </p:sp>
      </p:grpSp>
      <p:grpSp>
        <p:nvGrpSpPr>
          <p:cNvPr id="16" name="Group 15">
            <a:extLst>
              <a:ext uri="{FF2B5EF4-FFF2-40B4-BE49-F238E27FC236}">
                <a16:creationId xmlns:a16="http://schemas.microsoft.com/office/drawing/2014/main" id="{A8F91AAF-B860-4038-9C54-E64E73A2AB6F}"/>
              </a:ext>
            </a:extLst>
          </p:cNvPr>
          <p:cNvGrpSpPr/>
          <p:nvPr/>
        </p:nvGrpSpPr>
        <p:grpSpPr>
          <a:xfrm>
            <a:off x="232343" y="3869688"/>
            <a:ext cx="11865876" cy="544645"/>
            <a:chOff x="231494" y="4098504"/>
            <a:chExt cx="11867559" cy="544722"/>
          </a:xfrm>
        </p:grpSpPr>
        <p:cxnSp>
          <p:nvCxnSpPr>
            <p:cNvPr id="8" name="Straight Connector 7">
              <a:extLst>
                <a:ext uri="{FF2B5EF4-FFF2-40B4-BE49-F238E27FC236}">
                  <a16:creationId xmlns:a16="http://schemas.microsoft.com/office/drawing/2014/main" id="{74C906C7-A2E6-4AE2-8668-C187E00F8CBA}"/>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393F29-F644-48C6-92F3-F99843AA4B0A}"/>
                </a:ext>
              </a:extLst>
            </p:cNvPr>
            <p:cNvSpPr txBox="1"/>
            <p:nvPr/>
          </p:nvSpPr>
          <p:spPr>
            <a:xfrm>
              <a:off x="5146731" y="4098504"/>
              <a:ext cx="2143012" cy="54472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a:latin typeface="Segoe UI"/>
                </a:rPr>
                <a:t>Available now</a:t>
              </a:r>
            </a:p>
          </p:txBody>
        </p:sp>
        <p:cxnSp>
          <p:nvCxnSpPr>
            <p:cNvPr id="37" name="Straight Connector 36">
              <a:extLst>
                <a:ext uri="{FF2B5EF4-FFF2-40B4-BE49-F238E27FC236}">
                  <a16:creationId xmlns:a16="http://schemas.microsoft.com/office/drawing/2014/main" id="{F87E576D-4672-46B2-9B42-7ECC17C1918E}"/>
                </a:ext>
              </a:extLst>
            </p:cNvPr>
            <p:cNvCxnSpPr>
              <a:cxnSpLocks/>
              <a:stCxn id="36"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8CAD37-3938-47E4-B275-D94496F07959}"/>
              </a:ext>
            </a:extLst>
          </p:cNvPr>
          <p:cNvGrpSpPr/>
          <p:nvPr/>
        </p:nvGrpSpPr>
        <p:grpSpPr>
          <a:xfrm>
            <a:off x="3987614" y="4501210"/>
            <a:ext cx="1715542" cy="820239"/>
            <a:chOff x="4011626" y="4577161"/>
            <a:chExt cx="1715786" cy="820355"/>
          </a:xfrm>
        </p:grpSpPr>
        <p:sp>
          <p:nvSpPr>
            <p:cNvPr id="61" name="TextBox 60">
              <a:extLst>
                <a:ext uri="{FF2B5EF4-FFF2-40B4-BE49-F238E27FC236}">
                  <a16:creationId xmlns:a16="http://schemas.microsoft.com/office/drawing/2014/main" id="{239FB86F-4C13-49B7-A7FD-ADA3DB037B44}"/>
                </a:ext>
              </a:extLst>
            </p:cNvPr>
            <p:cNvSpPr txBox="1"/>
            <p:nvPr/>
          </p:nvSpPr>
          <p:spPr>
            <a:xfrm>
              <a:off x="4011626" y="4932559"/>
              <a:ext cx="1715786" cy="46495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Databases</a:t>
              </a:r>
            </a:p>
          </p:txBody>
        </p:sp>
        <p:pic>
          <p:nvPicPr>
            <p:cNvPr id="60" name="Picture 59">
              <a:extLst>
                <a:ext uri="{FF2B5EF4-FFF2-40B4-BE49-F238E27FC236}">
                  <a16:creationId xmlns:a16="http://schemas.microsoft.com/office/drawing/2014/main" id="{82923602-21A2-4BE3-9479-6DF9DB1FD6E3}"/>
                </a:ext>
              </a:extLst>
            </p:cNvPr>
            <p:cNvPicPr>
              <a:picLocks noChangeAspect="1"/>
            </p:cNvPicPr>
            <p:nvPr/>
          </p:nvPicPr>
          <p:blipFill>
            <a:blip r:embed="rId7" cstate="screen">
              <a:lum bright="70000" contrast="-70000"/>
              <a:extLst>
                <a:ext uri="{28A0092B-C50C-407E-A947-70E740481C1C}">
                  <a14:useLocalDpi xmlns:a14="http://schemas.microsoft.com/office/drawing/2010/main"/>
                </a:ext>
              </a:extLst>
            </a:blip>
            <a:stretch>
              <a:fillRect/>
            </a:stretch>
          </p:blipFill>
          <p:spPr>
            <a:xfrm>
              <a:off x="4707537" y="4577161"/>
              <a:ext cx="331191" cy="347472"/>
            </a:xfrm>
            <a:prstGeom prst="rect">
              <a:avLst/>
            </a:prstGeom>
            <a:ln>
              <a:solidFill>
                <a:schemeClr val="tx1"/>
              </a:solidFill>
            </a:ln>
          </p:spPr>
        </p:pic>
      </p:grpSp>
      <p:grpSp>
        <p:nvGrpSpPr>
          <p:cNvPr id="58" name="Group 57">
            <a:extLst>
              <a:ext uri="{FF2B5EF4-FFF2-40B4-BE49-F238E27FC236}">
                <a16:creationId xmlns:a16="http://schemas.microsoft.com/office/drawing/2014/main" id="{0266CF42-4E9E-410B-A54D-31BCCC1F22FC}"/>
              </a:ext>
            </a:extLst>
          </p:cNvPr>
          <p:cNvGrpSpPr/>
          <p:nvPr/>
        </p:nvGrpSpPr>
        <p:grpSpPr>
          <a:xfrm>
            <a:off x="4817165" y="4317569"/>
            <a:ext cx="1715542" cy="996544"/>
            <a:chOff x="1922080" y="4577161"/>
            <a:chExt cx="1715786" cy="996686"/>
          </a:xfrm>
        </p:grpSpPr>
        <p:pic>
          <p:nvPicPr>
            <p:cNvPr id="71" name="Picture 70">
              <a:extLst>
                <a:ext uri="{FF2B5EF4-FFF2-40B4-BE49-F238E27FC236}">
                  <a16:creationId xmlns:a16="http://schemas.microsoft.com/office/drawing/2014/main" id="{A7890C42-8611-4DA3-915F-DECE3B7709BC}"/>
                </a:ext>
              </a:extLst>
            </p:cNvPr>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2611019" y="4577161"/>
              <a:ext cx="347472" cy="347472"/>
            </a:xfrm>
            <a:prstGeom prst="rect">
              <a:avLst/>
            </a:prstGeom>
          </p:spPr>
        </p:pic>
        <p:sp>
          <p:nvSpPr>
            <p:cNvPr id="72" name="TextBox 71">
              <a:extLst>
                <a:ext uri="{FF2B5EF4-FFF2-40B4-BE49-F238E27FC236}">
                  <a16:creationId xmlns:a16="http://schemas.microsoft.com/office/drawing/2014/main" id="{536E7A83-3406-4CC0-9464-139E8ECC3179}"/>
                </a:ext>
              </a:extLst>
            </p:cNvPr>
            <p:cNvSpPr txBox="1"/>
            <p:nvPr/>
          </p:nvSpPr>
          <p:spPr>
            <a:xfrm>
              <a:off x="1922080"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Service</a:t>
              </a:r>
              <a:br>
                <a:rPr lang="en-US" sz="1224">
                  <a:latin typeface="Segoe UI"/>
                </a:rPr>
              </a:br>
              <a:r>
                <a:rPr lang="en-US" sz="1224">
                  <a:latin typeface="Segoe UI"/>
                </a:rPr>
                <a:t>Fabric</a:t>
              </a:r>
            </a:p>
          </p:txBody>
        </p:sp>
      </p:grpSp>
      <p:grpSp>
        <p:nvGrpSpPr>
          <p:cNvPr id="89" name="Group 88">
            <a:extLst>
              <a:ext uri="{FF2B5EF4-FFF2-40B4-BE49-F238E27FC236}">
                <a16:creationId xmlns:a16="http://schemas.microsoft.com/office/drawing/2014/main" id="{43E61C77-2222-4C1E-8CF7-E69AF6344E84}"/>
              </a:ext>
            </a:extLst>
          </p:cNvPr>
          <p:cNvGrpSpPr/>
          <p:nvPr/>
        </p:nvGrpSpPr>
        <p:grpSpPr>
          <a:xfrm>
            <a:off x="586569" y="4445253"/>
            <a:ext cx="1715541" cy="1045351"/>
            <a:chOff x="984992" y="4445399"/>
            <a:chExt cx="1715785" cy="1045502"/>
          </a:xfrm>
        </p:grpSpPr>
        <p:sp>
          <p:nvSpPr>
            <p:cNvPr id="67" name="TextBox 66">
              <a:extLst>
                <a:ext uri="{FF2B5EF4-FFF2-40B4-BE49-F238E27FC236}">
                  <a16:creationId xmlns:a16="http://schemas.microsoft.com/office/drawing/2014/main" id="{17A6881A-8790-4926-BAC5-E580AC10981E}"/>
                </a:ext>
              </a:extLst>
            </p:cNvPr>
            <p:cNvSpPr txBox="1"/>
            <p:nvPr/>
          </p:nvSpPr>
          <p:spPr>
            <a:xfrm>
              <a:off x="984992" y="4849611"/>
              <a:ext cx="1715785" cy="641290"/>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Kubernetes using AKS engine</a:t>
              </a:r>
            </a:p>
          </p:txBody>
        </p:sp>
        <p:pic>
          <p:nvPicPr>
            <p:cNvPr id="88" name="Picture 87">
              <a:extLst>
                <a:ext uri="{FF2B5EF4-FFF2-40B4-BE49-F238E27FC236}">
                  <a16:creationId xmlns:a16="http://schemas.microsoft.com/office/drawing/2014/main" id="{CCE45F6D-CBF8-4995-8193-17198EF8B521}"/>
                </a:ext>
              </a:extLst>
            </p:cNvPr>
            <p:cNvPicPr>
              <a:picLocks noChangeAspect="1"/>
            </p:cNvPicPr>
            <p:nvPr/>
          </p:nvPicPr>
          <p:blipFill rotWithShape="1">
            <a:blip r:embed="rId9" cstate="screen">
              <a:biLevel thresh="75000"/>
              <a:extLst>
                <a:ext uri="{28A0092B-C50C-407E-A947-70E740481C1C}">
                  <a14:useLocalDpi xmlns:a14="http://schemas.microsoft.com/office/drawing/2010/main"/>
                </a:ext>
              </a:extLst>
            </a:blip>
            <a:srcRect/>
            <a:stretch/>
          </p:blipFill>
          <p:spPr>
            <a:xfrm>
              <a:off x="1639618" y="4445399"/>
              <a:ext cx="410776" cy="392138"/>
            </a:xfrm>
            <a:prstGeom prst="rect">
              <a:avLst/>
            </a:prstGeom>
          </p:spPr>
        </p:pic>
      </p:grpSp>
      <p:grpSp>
        <p:nvGrpSpPr>
          <p:cNvPr id="14" name="Group 13">
            <a:extLst>
              <a:ext uri="{FF2B5EF4-FFF2-40B4-BE49-F238E27FC236}">
                <a16:creationId xmlns:a16="http://schemas.microsoft.com/office/drawing/2014/main" id="{DC30032B-2AA9-4E2D-8799-313D69C70D55}"/>
              </a:ext>
            </a:extLst>
          </p:cNvPr>
          <p:cNvGrpSpPr/>
          <p:nvPr/>
        </p:nvGrpSpPr>
        <p:grpSpPr>
          <a:xfrm>
            <a:off x="232343" y="4321039"/>
            <a:ext cx="12395100" cy="2815532"/>
            <a:chOff x="226944" y="4236698"/>
            <a:chExt cx="12153162" cy="2760576"/>
          </a:xfrm>
        </p:grpSpPr>
        <p:grpSp>
          <p:nvGrpSpPr>
            <p:cNvPr id="42" name="Group 41">
              <a:extLst>
                <a:ext uri="{FF2B5EF4-FFF2-40B4-BE49-F238E27FC236}">
                  <a16:creationId xmlns:a16="http://schemas.microsoft.com/office/drawing/2014/main" id="{EA05044C-DACC-4CCC-9DBA-36EBC30A1EC3}"/>
                </a:ext>
              </a:extLst>
            </p:cNvPr>
            <p:cNvGrpSpPr/>
            <p:nvPr/>
          </p:nvGrpSpPr>
          <p:grpSpPr>
            <a:xfrm>
              <a:off x="226944" y="5282515"/>
              <a:ext cx="11634268" cy="534013"/>
              <a:chOff x="231494" y="4098504"/>
              <a:chExt cx="11867559" cy="544722"/>
            </a:xfrm>
          </p:grpSpPr>
          <p:cxnSp>
            <p:nvCxnSpPr>
              <p:cNvPr id="43" name="Straight Connector 42">
                <a:extLst>
                  <a:ext uri="{FF2B5EF4-FFF2-40B4-BE49-F238E27FC236}">
                    <a16:creationId xmlns:a16="http://schemas.microsoft.com/office/drawing/2014/main" id="{F833B20D-C1BF-4449-9878-68865D25E0D8}"/>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AE9E836-EFAF-4617-89CF-8161B8049CB7}"/>
                  </a:ext>
                </a:extLst>
              </p:cNvPr>
              <p:cNvSpPr txBox="1"/>
              <p:nvPr/>
            </p:nvSpPr>
            <p:spPr>
              <a:xfrm>
                <a:off x="5146731" y="4098504"/>
                <a:ext cx="2143012" cy="54472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a:latin typeface="Segoe UI"/>
                  </a:rPr>
                  <a:t>In development</a:t>
                </a:r>
              </a:p>
            </p:txBody>
          </p:sp>
          <p:cxnSp>
            <p:nvCxnSpPr>
              <p:cNvPr id="46" name="Straight Connector 45">
                <a:extLst>
                  <a:ext uri="{FF2B5EF4-FFF2-40B4-BE49-F238E27FC236}">
                    <a16:creationId xmlns:a16="http://schemas.microsoft.com/office/drawing/2014/main" id="{BAD242F5-5B7C-4B42-A5AA-A9EBEA21C2B5}"/>
                  </a:ext>
                </a:extLst>
              </p:cNvPr>
              <p:cNvCxnSpPr>
                <a:cxnSpLocks/>
                <a:stCxn id="44"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1FD9746F-6C0E-49FB-99AA-B272CF621E2A}"/>
                </a:ext>
              </a:extLst>
            </p:cNvPr>
            <p:cNvGrpSpPr/>
            <p:nvPr/>
          </p:nvGrpSpPr>
          <p:grpSpPr>
            <a:xfrm>
              <a:off x="3577914" y="5906570"/>
              <a:ext cx="1682057" cy="1079708"/>
              <a:chOff x="1100507" y="5958907"/>
              <a:chExt cx="1715786" cy="1101361"/>
            </a:xfrm>
          </p:grpSpPr>
          <p:pic>
            <p:nvPicPr>
              <p:cNvPr id="47" name="Picture 46">
                <a:extLst>
                  <a:ext uri="{FF2B5EF4-FFF2-40B4-BE49-F238E27FC236}">
                    <a16:creationId xmlns:a16="http://schemas.microsoft.com/office/drawing/2014/main" id="{BA7FA29F-82C7-446C-8FD1-64E18509DF49}"/>
                  </a:ext>
                </a:extLst>
              </p:cNvPr>
              <p:cNvPicPr>
                <a:picLocks noChangeAspect="1"/>
              </p:cNvPicPr>
              <p:nvPr/>
            </p:nvPicPr>
            <p:blipFill>
              <a:blip r:embed="rId10" cstate="screen">
                <a:biLevel thresh="25000"/>
                <a:extLst>
                  <a:ext uri="{28A0092B-C50C-407E-A947-70E740481C1C}">
                    <a14:useLocalDpi xmlns:a14="http://schemas.microsoft.com/office/drawing/2010/main"/>
                  </a:ext>
                </a:extLst>
              </a:blip>
              <a:stretch>
                <a:fillRect/>
              </a:stretch>
            </p:blipFill>
            <p:spPr>
              <a:xfrm>
                <a:off x="1786764" y="5958907"/>
                <a:ext cx="338994" cy="347472"/>
              </a:xfrm>
              <a:prstGeom prst="rect">
                <a:avLst/>
              </a:prstGeom>
            </p:spPr>
          </p:pic>
          <p:sp>
            <p:nvSpPr>
              <p:cNvPr id="49" name="TextBox 48">
                <a:extLst>
                  <a:ext uri="{FF2B5EF4-FFF2-40B4-BE49-F238E27FC236}">
                    <a16:creationId xmlns:a16="http://schemas.microsoft.com/office/drawing/2014/main" id="{E687E354-660C-4A2F-9868-ED1CE75DB1DF}"/>
                  </a:ext>
                </a:extLst>
              </p:cNvPr>
              <p:cNvSpPr txBox="1"/>
              <p:nvPr/>
            </p:nvSpPr>
            <p:spPr>
              <a:xfrm>
                <a:off x="1100507" y="6347293"/>
                <a:ext cx="1715786" cy="71297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Event Hubs</a:t>
                </a:r>
              </a:p>
              <a:p>
                <a:pPr algn="ctr" defTabSz="932384">
                  <a:lnSpc>
                    <a:spcPct val="90000"/>
                  </a:lnSpc>
                  <a:spcAft>
                    <a:spcPts val="600"/>
                  </a:spcAft>
                  <a:defRPr/>
                </a:pPr>
                <a:r>
                  <a:rPr lang="en-US" sz="1224"/>
                  <a:t>Public Preview</a:t>
                </a:r>
                <a:endParaRPr lang="en-US" sz="1224">
                  <a:latin typeface="Segoe UI"/>
                </a:endParaRPr>
              </a:p>
            </p:txBody>
          </p:sp>
        </p:grpSp>
        <p:grpSp>
          <p:nvGrpSpPr>
            <p:cNvPr id="86" name="Group 85">
              <a:extLst>
                <a:ext uri="{FF2B5EF4-FFF2-40B4-BE49-F238E27FC236}">
                  <a16:creationId xmlns:a16="http://schemas.microsoft.com/office/drawing/2014/main" id="{AEFBB987-CE0E-435D-91BC-032A7333930C}"/>
                </a:ext>
              </a:extLst>
            </p:cNvPr>
            <p:cNvGrpSpPr/>
            <p:nvPr/>
          </p:nvGrpSpPr>
          <p:grpSpPr>
            <a:xfrm>
              <a:off x="4896178" y="5906574"/>
              <a:ext cx="1682057" cy="1079701"/>
              <a:chOff x="2403484" y="5958907"/>
              <a:chExt cx="1715788" cy="1101353"/>
            </a:xfrm>
          </p:grpSpPr>
          <p:pic>
            <p:nvPicPr>
              <p:cNvPr id="50" name="Picture 49" descr="A picture containing object&#10;&#10;Description generated with high confidence">
                <a:extLst>
                  <a:ext uri="{FF2B5EF4-FFF2-40B4-BE49-F238E27FC236}">
                    <a16:creationId xmlns:a16="http://schemas.microsoft.com/office/drawing/2014/main" id="{B805720D-36F9-467F-A8AE-C3DCE4F70EDE}"/>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3090257" y="5958907"/>
                <a:ext cx="347472" cy="347472"/>
              </a:xfrm>
              <a:prstGeom prst="rect">
                <a:avLst/>
              </a:prstGeom>
            </p:spPr>
          </p:pic>
          <p:sp>
            <p:nvSpPr>
              <p:cNvPr id="52" name="TextBox 51">
                <a:extLst>
                  <a:ext uri="{FF2B5EF4-FFF2-40B4-BE49-F238E27FC236}">
                    <a16:creationId xmlns:a16="http://schemas.microsoft.com/office/drawing/2014/main" id="{FC244513-47C0-40DD-AD43-C82CEA165FB0}"/>
                  </a:ext>
                </a:extLst>
              </p:cNvPr>
              <p:cNvSpPr txBox="1"/>
              <p:nvPr/>
            </p:nvSpPr>
            <p:spPr>
              <a:xfrm>
                <a:off x="2403481" y="6347293"/>
                <a:ext cx="1715786" cy="71297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Container Registry</a:t>
                </a:r>
              </a:p>
              <a:p>
                <a:pPr algn="ctr" defTabSz="932384">
                  <a:lnSpc>
                    <a:spcPct val="90000"/>
                  </a:lnSpc>
                  <a:spcAft>
                    <a:spcPts val="600"/>
                  </a:spcAft>
                  <a:defRPr/>
                </a:pPr>
                <a:r>
                  <a:rPr lang="en-US" sz="1224" dirty="0"/>
                  <a:t>Public Preview</a:t>
                </a:r>
                <a:endParaRPr lang="en-US" sz="1224" dirty="0">
                  <a:latin typeface="Segoe UI"/>
                </a:endParaRPr>
              </a:p>
            </p:txBody>
          </p:sp>
        </p:grpSp>
        <p:grpSp>
          <p:nvGrpSpPr>
            <p:cNvPr id="84" name="Group 83">
              <a:extLst>
                <a:ext uri="{FF2B5EF4-FFF2-40B4-BE49-F238E27FC236}">
                  <a16:creationId xmlns:a16="http://schemas.microsoft.com/office/drawing/2014/main" id="{F1D07439-3433-479F-AA18-2CD003AE470C}"/>
                </a:ext>
              </a:extLst>
            </p:cNvPr>
            <p:cNvGrpSpPr/>
            <p:nvPr/>
          </p:nvGrpSpPr>
          <p:grpSpPr>
            <a:xfrm>
              <a:off x="7465101" y="5912949"/>
              <a:ext cx="1827311" cy="1059378"/>
              <a:chOff x="4954183" y="5965414"/>
              <a:chExt cx="1863952" cy="1080623"/>
            </a:xfrm>
          </p:grpSpPr>
          <p:pic>
            <p:nvPicPr>
              <p:cNvPr id="69" name="Picture 68">
                <a:extLst>
                  <a:ext uri="{FF2B5EF4-FFF2-40B4-BE49-F238E27FC236}">
                    <a16:creationId xmlns:a16="http://schemas.microsoft.com/office/drawing/2014/main" id="{E4DF9714-7F79-44F1-B491-62FF84361B39}"/>
                  </a:ext>
                </a:extLst>
              </p:cNvPr>
              <p:cNvPicPr>
                <a:picLocks noChangeAspect="1"/>
              </p:cNvPicPr>
              <p:nvPr/>
            </p:nvPicPr>
            <p:blipFill>
              <a:blip r:embed="rId7" cstate="screen">
                <a:lum bright="70000" contrast="-70000"/>
                <a:extLst>
                  <a:ext uri="{28A0092B-C50C-407E-A947-70E740481C1C}">
                    <a14:useLocalDpi xmlns:a14="http://schemas.microsoft.com/office/drawing/2010/main"/>
                  </a:ext>
                </a:extLst>
              </a:blip>
              <a:stretch>
                <a:fillRect/>
              </a:stretch>
            </p:blipFill>
            <p:spPr>
              <a:xfrm>
                <a:off x="5705340" y="5965414"/>
                <a:ext cx="331191" cy="347472"/>
              </a:xfrm>
              <a:prstGeom prst="rect">
                <a:avLst/>
              </a:prstGeom>
            </p:spPr>
          </p:pic>
          <p:sp>
            <p:nvSpPr>
              <p:cNvPr id="70" name="TextBox 69">
                <a:extLst>
                  <a:ext uri="{FF2B5EF4-FFF2-40B4-BE49-F238E27FC236}">
                    <a16:creationId xmlns:a16="http://schemas.microsoft.com/office/drawing/2014/main" id="{D637C4D1-8B08-4FCE-AAC6-D1721F342801}"/>
                  </a:ext>
                </a:extLst>
              </p:cNvPr>
              <p:cNvSpPr txBox="1"/>
              <p:nvPr/>
            </p:nvSpPr>
            <p:spPr>
              <a:xfrm>
                <a:off x="4954183" y="6354253"/>
                <a:ext cx="1863952" cy="69178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SQL Server 2019</a:t>
                </a:r>
              </a:p>
              <a:p>
                <a:pPr algn="ctr" defTabSz="932384">
                  <a:lnSpc>
                    <a:spcPct val="90000"/>
                  </a:lnSpc>
                  <a:spcAft>
                    <a:spcPts val="600"/>
                  </a:spcAft>
                  <a:defRPr/>
                </a:pPr>
                <a:r>
                  <a:rPr lang="en-US" sz="1071">
                    <a:latin typeface="Segoe UI"/>
                  </a:rPr>
                  <a:t>Support AI &amp; Analytics</a:t>
                </a:r>
              </a:p>
            </p:txBody>
          </p:sp>
        </p:grpSp>
        <p:grpSp>
          <p:nvGrpSpPr>
            <p:cNvPr id="83" name="Group 82">
              <a:extLst>
                <a:ext uri="{FF2B5EF4-FFF2-40B4-BE49-F238E27FC236}">
                  <a16:creationId xmlns:a16="http://schemas.microsoft.com/office/drawing/2014/main" id="{C95AA641-67E7-4509-9007-5A276B4F761D}"/>
                </a:ext>
              </a:extLst>
            </p:cNvPr>
            <p:cNvGrpSpPr/>
            <p:nvPr/>
          </p:nvGrpSpPr>
          <p:grpSpPr>
            <a:xfrm>
              <a:off x="9711756" y="4335589"/>
              <a:ext cx="1682057" cy="1051615"/>
              <a:chOff x="6982576" y="4371726"/>
              <a:chExt cx="1715786" cy="1072705"/>
            </a:xfrm>
          </p:grpSpPr>
          <p:pic>
            <p:nvPicPr>
              <p:cNvPr id="81" name="Picture 80" descr="A picture containing clock, outdoor, building, tower&#10;&#10;Description generated with high confidence">
                <a:extLst>
                  <a:ext uri="{FF2B5EF4-FFF2-40B4-BE49-F238E27FC236}">
                    <a16:creationId xmlns:a16="http://schemas.microsoft.com/office/drawing/2014/main" id="{F95E3804-EF4C-402F-A210-153F1416F716}"/>
                  </a:ext>
                </a:extLst>
              </p:cNvPr>
              <p:cNvPicPr>
                <a:picLocks noChangeAspect="1"/>
              </p:cNvPicPr>
              <p:nvPr/>
            </p:nvPicPr>
            <p:blipFill>
              <a:blip r:embed="rId12" cstate="screen">
                <a:lum bright="70000" contrast="-70000"/>
                <a:extLst>
                  <a:ext uri="{28A0092B-C50C-407E-A947-70E740481C1C}">
                    <a14:useLocalDpi xmlns:a14="http://schemas.microsoft.com/office/drawing/2010/main"/>
                  </a:ext>
                </a:extLst>
              </a:blip>
              <a:stretch>
                <a:fillRect/>
              </a:stretch>
            </p:blipFill>
            <p:spPr>
              <a:xfrm>
                <a:off x="7664708" y="4371726"/>
                <a:ext cx="347472" cy="347472"/>
              </a:xfrm>
              <a:prstGeom prst="rect">
                <a:avLst/>
              </a:prstGeom>
            </p:spPr>
          </p:pic>
          <p:sp>
            <p:nvSpPr>
              <p:cNvPr id="82" name="TextBox 81">
                <a:extLst>
                  <a:ext uri="{FF2B5EF4-FFF2-40B4-BE49-F238E27FC236}">
                    <a16:creationId xmlns:a16="http://schemas.microsoft.com/office/drawing/2014/main" id="{6E4F97EE-BD05-46B9-A8BD-E5D3C2A60DA9}"/>
                  </a:ext>
                </a:extLst>
              </p:cNvPr>
              <p:cNvSpPr txBox="1"/>
              <p:nvPr/>
            </p:nvSpPr>
            <p:spPr>
              <a:xfrm>
                <a:off x="6982576" y="4803141"/>
                <a:ext cx="1715786" cy="641290"/>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Blockchain</a:t>
                </a:r>
                <a:br>
                  <a:rPr lang="en-US" sz="1224" dirty="0">
                    <a:latin typeface="Segoe UI"/>
                  </a:rPr>
                </a:br>
                <a:endParaRPr lang="en-US" sz="1224" dirty="0">
                  <a:latin typeface="Segoe UI"/>
                </a:endParaRPr>
              </a:p>
            </p:txBody>
          </p:sp>
        </p:grpSp>
        <p:pic>
          <p:nvPicPr>
            <p:cNvPr id="11" name="Picture 10" descr="A close up of a logo&#10;&#10;Description automatically generated">
              <a:extLst>
                <a:ext uri="{FF2B5EF4-FFF2-40B4-BE49-F238E27FC236}">
                  <a16:creationId xmlns:a16="http://schemas.microsoft.com/office/drawing/2014/main" id="{88627E28-6D1B-4551-B1E3-7EF5C8C3C830}"/>
                </a:ext>
              </a:extLst>
            </p:cNvPr>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2777960" y="5793713"/>
              <a:ext cx="557588" cy="557588"/>
            </a:xfrm>
            <a:prstGeom prst="rect">
              <a:avLst/>
            </a:prstGeom>
          </p:spPr>
        </p:pic>
        <p:sp>
          <p:nvSpPr>
            <p:cNvPr id="92" name="TextBox 91">
              <a:extLst>
                <a:ext uri="{FF2B5EF4-FFF2-40B4-BE49-F238E27FC236}">
                  <a16:creationId xmlns:a16="http://schemas.microsoft.com/office/drawing/2014/main" id="{63C3D2F4-FDD1-49B9-81AD-5DF1B8B3E7EB}"/>
                </a:ext>
              </a:extLst>
            </p:cNvPr>
            <p:cNvSpPr txBox="1"/>
            <p:nvPr/>
          </p:nvSpPr>
          <p:spPr>
            <a:xfrm>
              <a:off x="2219199" y="6287321"/>
              <a:ext cx="1682057" cy="69895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Cognitive Services</a:t>
              </a:r>
            </a:p>
            <a:p>
              <a:pPr algn="ctr" defTabSz="932384">
                <a:lnSpc>
                  <a:spcPct val="90000"/>
                </a:lnSpc>
                <a:spcAft>
                  <a:spcPts val="600"/>
                </a:spcAft>
                <a:defRPr/>
              </a:pPr>
              <a:r>
                <a:rPr lang="en-US" sz="1224" dirty="0">
                  <a:latin typeface="Segoe UI"/>
                </a:rPr>
                <a:t>- In Preview -</a:t>
              </a:r>
            </a:p>
          </p:txBody>
        </p:sp>
        <p:pic>
          <p:nvPicPr>
            <p:cNvPr id="19" name="Picture 18" descr="A picture containing vector graphics&#10;&#10;Description automatically generated">
              <a:extLst>
                <a:ext uri="{FF2B5EF4-FFF2-40B4-BE49-F238E27FC236}">
                  <a16:creationId xmlns:a16="http://schemas.microsoft.com/office/drawing/2014/main" id="{2700EBE8-2785-4477-91FD-AB8E1F091DB1}"/>
                </a:ext>
              </a:extLst>
            </p:cNvPr>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8242230" y="4345279"/>
              <a:ext cx="457317" cy="457317"/>
            </a:xfrm>
            <a:prstGeom prst="rect">
              <a:avLst/>
            </a:prstGeom>
          </p:spPr>
        </p:pic>
        <p:pic>
          <p:nvPicPr>
            <p:cNvPr id="22" name="Picture 21">
              <a:extLst>
                <a:ext uri="{FF2B5EF4-FFF2-40B4-BE49-F238E27FC236}">
                  <a16:creationId xmlns:a16="http://schemas.microsoft.com/office/drawing/2014/main" id="{BCBAAAE6-E7FA-4E83-AB46-C301F26736E8}"/>
                </a:ext>
              </a:extLst>
            </p:cNvPr>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11187377" y="4236698"/>
              <a:ext cx="457317" cy="457317"/>
            </a:xfrm>
            <a:prstGeom prst="rect">
              <a:avLst/>
            </a:prstGeom>
          </p:spPr>
        </p:pic>
        <p:sp>
          <p:nvSpPr>
            <p:cNvPr id="93" name="TextBox 92">
              <a:extLst>
                <a:ext uri="{FF2B5EF4-FFF2-40B4-BE49-F238E27FC236}">
                  <a16:creationId xmlns:a16="http://schemas.microsoft.com/office/drawing/2014/main" id="{9AA8A748-0C02-4536-A9AF-77585CC291B7}"/>
                </a:ext>
              </a:extLst>
            </p:cNvPr>
            <p:cNvSpPr txBox="1"/>
            <p:nvPr/>
          </p:nvSpPr>
          <p:spPr>
            <a:xfrm>
              <a:off x="7651759" y="4789577"/>
              <a:ext cx="1682057" cy="95210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API Management</a:t>
              </a:r>
            </a:p>
            <a:p>
              <a:pPr algn="ctr" defTabSz="932384">
                <a:lnSpc>
                  <a:spcPct val="90000"/>
                </a:lnSpc>
                <a:spcAft>
                  <a:spcPts val="600"/>
                </a:spcAft>
                <a:defRPr/>
              </a:pPr>
              <a:r>
                <a:rPr lang="en-US" sz="1224" dirty="0"/>
                <a:t>GA</a:t>
              </a:r>
              <a:endParaRPr lang="en-US" sz="1224" dirty="0">
                <a:latin typeface="Segoe UI"/>
              </a:endParaRPr>
            </a:p>
            <a:p>
              <a:pPr algn="ctr" defTabSz="932384">
                <a:lnSpc>
                  <a:spcPct val="90000"/>
                </a:lnSpc>
                <a:spcAft>
                  <a:spcPts val="600"/>
                </a:spcAft>
                <a:defRPr/>
              </a:pPr>
              <a:endParaRPr lang="en-US" sz="1224" dirty="0">
                <a:latin typeface="Segoe UI"/>
              </a:endParaRPr>
            </a:p>
          </p:txBody>
        </p:sp>
        <p:sp>
          <p:nvSpPr>
            <p:cNvPr id="94" name="TextBox 93">
              <a:extLst>
                <a:ext uri="{FF2B5EF4-FFF2-40B4-BE49-F238E27FC236}">
                  <a16:creationId xmlns:a16="http://schemas.microsoft.com/office/drawing/2014/main" id="{2D435723-44F8-4A02-AC3E-9350A08C446D}"/>
                </a:ext>
              </a:extLst>
            </p:cNvPr>
            <p:cNvSpPr txBox="1"/>
            <p:nvPr/>
          </p:nvSpPr>
          <p:spPr>
            <a:xfrm>
              <a:off x="10698049" y="4730945"/>
              <a:ext cx="1682057" cy="45581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Stream Analytics</a:t>
              </a:r>
            </a:p>
          </p:txBody>
        </p:sp>
        <p:grpSp>
          <p:nvGrpSpPr>
            <p:cNvPr id="9" name="Group 8">
              <a:extLst>
                <a:ext uri="{FF2B5EF4-FFF2-40B4-BE49-F238E27FC236}">
                  <a16:creationId xmlns:a16="http://schemas.microsoft.com/office/drawing/2014/main" id="{BEC69732-5437-4361-80E5-2640F1F9AB6B}"/>
                </a:ext>
              </a:extLst>
            </p:cNvPr>
            <p:cNvGrpSpPr/>
            <p:nvPr/>
          </p:nvGrpSpPr>
          <p:grpSpPr>
            <a:xfrm>
              <a:off x="6081284" y="5914689"/>
              <a:ext cx="1682057" cy="1082585"/>
              <a:chOff x="6081284" y="5914689"/>
              <a:chExt cx="1682057" cy="1082585"/>
            </a:xfrm>
          </p:grpSpPr>
          <p:pic>
            <p:nvPicPr>
              <p:cNvPr id="80" name="Picture 1" descr="image001">
                <a:extLst>
                  <a:ext uri="{FF2B5EF4-FFF2-40B4-BE49-F238E27FC236}">
                    <a16:creationId xmlns:a16="http://schemas.microsoft.com/office/drawing/2014/main" id="{02A099FC-79F6-4024-ADF6-E29371DC62CC}"/>
                  </a:ext>
                </a:extLst>
              </p:cNvPr>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38579" y="5914689"/>
                <a:ext cx="587760" cy="3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4">
                <a:extLst>
                  <a:ext uri="{FF2B5EF4-FFF2-40B4-BE49-F238E27FC236}">
                    <a16:creationId xmlns:a16="http://schemas.microsoft.com/office/drawing/2014/main" id="{1DF87DB9-500B-4DD5-9835-D24D96793C7B}"/>
                  </a:ext>
                </a:extLst>
              </p:cNvPr>
              <p:cNvSpPr txBox="1"/>
              <p:nvPr/>
            </p:nvSpPr>
            <p:spPr>
              <a:xfrm>
                <a:off x="6081284" y="6298316"/>
                <a:ext cx="1682057" cy="69895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 Arc</a:t>
                </a:r>
              </a:p>
              <a:p>
                <a:pPr algn="ctr" defTabSz="932384">
                  <a:lnSpc>
                    <a:spcPct val="90000"/>
                  </a:lnSpc>
                  <a:spcAft>
                    <a:spcPts val="600"/>
                  </a:spcAft>
                  <a:defRPr/>
                </a:pPr>
                <a:r>
                  <a:rPr lang="en-US" sz="1224"/>
                  <a:t>Several Previews</a:t>
                </a:r>
                <a:endParaRPr lang="en-US" sz="1224">
                  <a:latin typeface="Segoe UI"/>
                </a:endParaRPr>
              </a:p>
            </p:txBody>
          </p:sp>
        </p:grpSp>
      </p:grpSp>
      <p:sp>
        <p:nvSpPr>
          <p:cNvPr id="3" name="TextBox 2">
            <a:extLst>
              <a:ext uri="{FF2B5EF4-FFF2-40B4-BE49-F238E27FC236}">
                <a16:creationId xmlns:a16="http://schemas.microsoft.com/office/drawing/2014/main" id="{55AB1E8C-EDDE-1460-47EF-6A1F01B26F5F}"/>
              </a:ext>
            </a:extLst>
          </p:cNvPr>
          <p:cNvSpPr txBox="1"/>
          <p:nvPr/>
        </p:nvSpPr>
        <p:spPr>
          <a:xfrm>
            <a:off x="452760" y="6355776"/>
            <a:ext cx="1715541" cy="64119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Azure Kubernetes Service (AKS) </a:t>
            </a:r>
          </a:p>
        </p:txBody>
      </p:sp>
      <p:pic>
        <p:nvPicPr>
          <p:cNvPr id="13" name="Picture 12">
            <a:extLst>
              <a:ext uri="{FF2B5EF4-FFF2-40B4-BE49-F238E27FC236}">
                <a16:creationId xmlns:a16="http://schemas.microsoft.com/office/drawing/2014/main" id="{A9FC3A18-D02F-2A14-D4F1-4C48C4D91B40}"/>
              </a:ext>
            </a:extLst>
          </p:cNvPr>
          <p:cNvPicPr>
            <a:picLocks noChangeAspect="1"/>
          </p:cNvPicPr>
          <p:nvPr/>
        </p:nvPicPr>
        <p:blipFill rotWithShape="1">
          <a:blip r:embed="rId9" cstate="screen">
            <a:biLevel thresh="75000"/>
            <a:extLst>
              <a:ext uri="{28A0092B-C50C-407E-A947-70E740481C1C}">
                <a14:useLocalDpi xmlns:a14="http://schemas.microsoft.com/office/drawing/2010/main"/>
              </a:ext>
            </a:extLst>
          </a:blip>
          <a:srcRect/>
          <a:stretch/>
        </p:blipFill>
        <p:spPr>
          <a:xfrm>
            <a:off x="1107293" y="5951623"/>
            <a:ext cx="410718" cy="392082"/>
          </a:xfrm>
          <a:prstGeom prst="rect">
            <a:avLst/>
          </a:prstGeom>
        </p:spPr>
      </p:pic>
    </p:spTree>
    <p:extLst>
      <p:ext uri="{BB962C8B-B14F-4D97-AF65-F5344CB8AC3E}">
        <p14:creationId xmlns:p14="http://schemas.microsoft.com/office/powerpoint/2010/main" val="240064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7285" y="1477962"/>
            <a:ext cx="10087450" cy="4495800"/>
          </a:xfrm>
          <a:prstGeom prst="rect">
            <a:avLst/>
          </a:prstGeom>
        </p:spPr>
      </p:pic>
      <p:sp>
        <p:nvSpPr>
          <p:cNvPr id="6" name="Title 2">
            <a:extLst>
              <a:ext uri="{FF2B5EF4-FFF2-40B4-BE49-F238E27FC236}">
                <a16:creationId xmlns:a16="http://schemas.microsoft.com/office/drawing/2014/main" id="{E41BB37C-5937-43DD-A3C5-572EAE26BC4C}"/>
              </a:ext>
            </a:extLst>
          </p:cNvPr>
          <p:cNvSpPr txBox="1">
            <a:spLocks/>
          </p:cNvSpPr>
          <p:nvPr/>
        </p:nvSpPr>
        <p:spPr>
          <a:xfrm>
            <a:off x="289434" y="30562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rgbClr val="505050"/>
                </a:solidFill>
              </a:rPr>
              <a:t>Logical network diagram</a:t>
            </a:r>
          </a:p>
        </p:txBody>
      </p:sp>
    </p:spTree>
    <p:extLst>
      <p:ext uri="{BB962C8B-B14F-4D97-AF65-F5344CB8AC3E}">
        <p14:creationId xmlns:p14="http://schemas.microsoft.com/office/powerpoint/2010/main" val="32514101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6B8B53A-42E2-48A6-8925-88BC21352B82}"/>
              </a:ext>
            </a:extLst>
          </p:cNvPr>
          <p:cNvSpPr/>
          <p:nvPr/>
        </p:nvSpPr>
        <p:spPr>
          <a:xfrm>
            <a:off x="611616" y="1477595"/>
            <a:ext cx="5964910" cy="612897"/>
          </a:xfrm>
          <a:prstGeom prst="rect">
            <a:avLst/>
          </a:prstGeom>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a:t>
            </a:r>
          </a:p>
        </p:txBody>
      </p:sp>
      <p:sp>
        <p:nvSpPr>
          <p:cNvPr id="23" name="Rectangle 22">
            <a:extLst>
              <a:ext uri="{FF2B5EF4-FFF2-40B4-BE49-F238E27FC236}">
                <a16:creationId xmlns:a16="http://schemas.microsoft.com/office/drawing/2014/main" id="{7DEAC037-1E06-4BE7-8AE5-92543FA7CD3D}"/>
              </a:ext>
            </a:extLst>
          </p:cNvPr>
          <p:cNvSpPr/>
          <p:nvPr/>
        </p:nvSpPr>
        <p:spPr bwMode="auto">
          <a:xfrm>
            <a:off x="882" y="5190501"/>
            <a:ext cx="12434711" cy="180402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34" name="Straight Connector 33">
            <a:extLst>
              <a:ext uri="{FF2B5EF4-FFF2-40B4-BE49-F238E27FC236}">
                <a16:creationId xmlns:a16="http://schemas.microsoft.com/office/drawing/2014/main" id="{2A7DE10E-59FB-424B-BB6F-F197E5620BB7}"/>
              </a:ext>
            </a:extLst>
          </p:cNvPr>
          <p:cNvCxnSpPr>
            <a:cxnSpLocks/>
          </p:cNvCxnSpPr>
          <p:nvPr/>
        </p:nvCxnSpPr>
        <p:spPr>
          <a:xfrm>
            <a:off x="682977" y="5762874"/>
            <a:ext cx="11070521" cy="0"/>
          </a:xfrm>
          <a:prstGeom prst="line">
            <a:avLst/>
          </a:prstGeom>
          <a:noFill/>
          <a:ln w="28575" cap="rnd" cmpd="sng" algn="ctr">
            <a:solidFill>
              <a:srgbClr val="0070C0"/>
            </a:solidFill>
            <a:prstDash val="solid"/>
            <a:headEnd type="none" w="med" len="med"/>
            <a:tailEnd type="none" w="med" len="med"/>
          </a:ln>
          <a:effectLst/>
        </p:spPr>
      </p:cxnSp>
      <p:sp>
        <p:nvSpPr>
          <p:cNvPr id="35" name="Oval 34">
            <a:extLst>
              <a:ext uri="{FF2B5EF4-FFF2-40B4-BE49-F238E27FC236}">
                <a16:creationId xmlns:a16="http://schemas.microsoft.com/office/drawing/2014/main" id="{127FA944-2A6B-47F2-B6CC-852CC598A6AB}"/>
              </a:ext>
            </a:extLst>
          </p:cNvPr>
          <p:cNvSpPr/>
          <p:nvPr/>
        </p:nvSpPr>
        <p:spPr bwMode="auto">
          <a:xfrm>
            <a:off x="1050918"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Oval 35">
            <a:extLst>
              <a:ext uri="{FF2B5EF4-FFF2-40B4-BE49-F238E27FC236}">
                <a16:creationId xmlns:a16="http://schemas.microsoft.com/office/drawing/2014/main" id="{80A41D20-2CC2-4E7F-885E-0617B87B3690}"/>
              </a:ext>
            </a:extLst>
          </p:cNvPr>
          <p:cNvSpPr/>
          <p:nvPr/>
        </p:nvSpPr>
        <p:spPr bwMode="auto">
          <a:xfrm>
            <a:off x="2453764"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Oval 36">
            <a:extLst>
              <a:ext uri="{FF2B5EF4-FFF2-40B4-BE49-F238E27FC236}">
                <a16:creationId xmlns:a16="http://schemas.microsoft.com/office/drawing/2014/main" id="{5FF8FC62-3F5A-4D9B-B731-E61B37A7869D}"/>
              </a:ext>
            </a:extLst>
          </p:cNvPr>
          <p:cNvSpPr/>
          <p:nvPr/>
        </p:nvSpPr>
        <p:spPr bwMode="auto">
          <a:xfrm>
            <a:off x="3856610"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8" name="Oval 37">
            <a:extLst>
              <a:ext uri="{FF2B5EF4-FFF2-40B4-BE49-F238E27FC236}">
                <a16:creationId xmlns:a16="http://schemas.microsoft.com/office/drawing/2014/main" id="{7A3CBA98-3FB3-4D10-95B0-52C6702722F4}"/>
              </a:ext>
            </a:extLst>
          </p:cNvPr>
          <p:cNvSpPr/>
          <p:nvPr/>
        </p:nvSpPr>
        <p:spPr bwMode="auto">
          <a:xfrm>
            <a:off x="5259456"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9" name="Oval 38">
            <a:extLst>
              <a:ext uri="{FF2B5EF4-FFF2-40B4-BE49-F238E27FC236}">
                <a16:creationId xmlns:a16="http://schemas.microsoft.com/office/drawing/2014/main" id="{BDD1AF6E-AFE6-4B0B-A71F-A14621F7CE13}"/>
              </a:ext>
            </a:extLst>
          </p:cNvPr>
          <p:cNvSpPr/>
          <p:nvPr/>
        </p:nvSpPr>
        <p:spPr bwMode="auto">
          <a:xfrm>
            <a:off x="6669642"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Oval 39">
            <a:extLst>
              <a:ext uri="{FF2B5EF4-FFF2-40B4-BE49-F238E27FC236}">
                <a16:creationId xmlns:a16="http://schemas.microsoft.com/office/drawing/2014/main" id="{902C3AED-7498-4DAA-9C28-746212823620}"/>
              </a:ext>
            </a:extLst>
          </p:cNvPr>
          <p:cNvSpPr/>
          <p:nvPr/>
        </p:nvSpPr>
        <p:spPr bwMode="auto">
          <a:xfrm>
            <a:off x="8067000"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Oval 40">
            <a:extLst>
              <a:ext uri="{FF2B5EF4-FFF2-40B4-BE49-F238E27FC236}">
                <a16:creationId xmlns:a16="http://schemas.microsoft.com/office/drawing/2014/main" id="{7A44FC95-F356-4009-B970-104B68A55CDB}"/>
              </a:ext>
            </a:extLst>
          </p:cNvPr>
          <p:cNvSpPr/>
          <p:nvPr/>
        </p:nvSpPr>
        <p:spPr bwMode="auto">
          <a:xfrm>
            <a:off x="9467993"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Oval 41">
            <a:extLst>
              <a:ext uri="{FF2B5EF4-FFF2-40B4-BE49-F238E27FC236}">
                <a16:creationId xmlns:a16="http://schemas.microsoft.com/office/drawing/2014/main" id="{A887A158-EA55-4B64-82F3-D45AA2F91DF9}"/>
              </a:ext>
            </a:extLst>
          </p:cNvPr>
          <p:cNvSpPr/>
          <p:nvPr/>
        </p:nvSpPr>
        <p:spPr bwMode="auto">
          <a:xfrm>
            <a:off x="10870842"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3" name="TextBox 42">
            <a:extLst>
              <a:ext uri="{FF2B5EF4-FFF2-40B4-BE49-F238E27FC236}">
                <a16:creationId xmlns:a16="http://schemas.microsoft.com/office/drawing/2014/main" id="{C449C1BE-E297-4306-8584-8C3DBEC7A7A9}"/>
              </a:ext>
            </a:extLst>
          </p:cNvPr>
          <p:cNvSpPr txBox="1"/>
          <p:nvPr/>
        </p:nvSpPr>
        <p:spPr>
          <a:xfrm>
            <a:off x="404964" y="6028173"/>
            <a:ext cx="1715786"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Architecture, hardware, and topology </a:t>
            </a:r>
          </a:p>
        </p:txBody>
      </p:sp>
      <p:sp>
        <p:nvSpPr>
          <p:cNvPr id="44" name="TextBox 43">
            <a:extLst>
              <a:ext uri="{FF2B5EF4-FFF2-40B4-BE49-F238E27FC236}">
                <a16:creationId xmlns:a16="http://schemas.microsoft.com/office/drawing/2014/main" id="{92EB5584-4649-4AC8-9661-E9E751044EB8}"/>
              </a:ext>
            </a:extLst>
          </p:cNvPr>
          <p:cNvSpPr txBox="1"/>
          <p:nvPr/>
        </p:nvSpPr>
        <p:spPr>
          <a:xfrm>
            <a:off x="1840589" y="6028173"/>
            <a:ext cx="1715786"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Deployment, configuration, provisioning</a:t>
            </a:r>
          </a:p>
        </p:txBody>
      </p:sp>
      <p:sp>
        <p:nvSpPr>
          <p:cNvPr id="72" name="TextBox 71">
            <a:extLst>
              <a:ext uri="{FF2B5EF4-FFF2-40B4-BE49-F238E27FC236}">
                <a16:creationId xmlns:a16="http://schemas.microsoft.com/office/drawing/2014/main" id="{B1BF4C8D-BAED-473C-8B16-48A58E117401}"/>
              </a:ext>
            </a:extLst>
          </p:cNvPr>
          <p:cNvSpPr txBox="1"/>
          <p:nvPr/>
        </p:nvSpPr>
        <p:spPr>
          <a:xfrm>
            <a:off x="3278877" y="6028173"/>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Validation</a:t>
            </a:r>
          </a:p>
        </p:txBody>
      </p:sp>
      <p:sp>
        <p:nvSpPr>
          <p:cNvPr id="73" name="TextBox 72">
            <a:extLst>
              <a:ext uri="{FF2B5EF4-FFF2-40B4-BE49-F238E27FC236}">
                <a16:creationId xmlns:a16="http://schemas.microsoft.com/office/drawing/2014/main" id="{14844747-BD04-4D0F-99CC-9F40320343C9}"/>
              </a:ext>
            </a:extLst>
          </p:cNvPr>
          <p:cNvSpPr txBox="1"/>
          <p:nvPr/>
        </p:nvSpPr>
        <p:spPr>
          <a:xfrm>
            <a:off x="4635810"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Monitoring, diagnostics</a:t>
            </a:r>
          </a:p>
        </p:txBody>
      </p:sp>
      <p:sp>
        <p:nvSpPr>
          <p:cNvPr id="74" name="TextBox 73">
            <a:extLst>
              <a:ext uri="{FF2B5EF4-FFF2-40B4-BE49-F238E27FC236}">
                <a16:creationId xmlns:a16="http://schemas.microsoft.com/office/drawing/2014/main" id="{57062BD6-5F93-49E2-AC94-E10906709A3A}"/>
              </a:ext>
            </a:extLst>
          </p:cNvPr>
          <p:cNvSpPr txBox="1"/>
          <p:nvPr/>
        </p:nvSpPr>
        <p:spPr>
          <a:xfrm>
            <a:off x="6102413"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Security and privacy</a:t>
            </a:r>
          </a:p>
        </p:txBody>
      </p:sp>
      <p:sp>
        <p:nvSpPr>
          <p:cNvPr id="75" name="TextBox 74">
            <a:extLst>
              <a:ext uri="{FF2B5EF4-FFF2-40B4-BE49-F238E27FC236}">
                <a16:creationId xmlns:a16="http://schemas.microsoft.com/office/drawing/2014/main" id="{19574B8C-20C8-45D6-AE7C-7E1745303D41}"/>
              </a:ext>
            </a:extLst>
          </p:cNvPr>
          <p:cNvSpPr txBox="1"/>
          <p:nvPr/>
        </p:nvSpPr>
        <p:spPr>
          <a:xfrm>
            <a:off x="7499771"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Business </a:t>
            </a:r>
            <a:br>
              <a:rPr lang="en-US" sz="1224">
                <a:gradFill>
                  <a:gsLst>
                    <a:gs pos="0">
                      <a:srgbClr val="1A1A1A"/>
                    </a:gs>
                    <a:gs pos="100000">
                      <a:srgbClr val="1A1A1A"/>
                    </a:gs>
                  </a:gsLst>
                  <a:lin ang="5400000" scaled="1"/>
                </a:gradFill>
                <a:latin typeface="Segoe UI"/>
              </a:rPr>
            </a:br>
            <a:r>
              <a:rPr lang="en-US" sz="1224">
                <a:gradFill>
                  <a:gsLst>
                    <a:gs pos="0">
                      <a:srgbClr val="1A1A1A"/>
                    </a:gs>
                    <a:gs pos="100000">
                      <a:srgbClr val="1A1A1A"/>
                    </a:gs>
                  </a:gsLst>
                  <a:lin ang="5400000" scaled="1"/>
                </a:gradFill>
                <a:latin typeface="Segoe UI"/>
              </a:rPr>
              <a:t>continuity</a:t>
            </a:r>
          </a:p>
        </p:txBody>
      </p:sp>
      <p:sp>
        <p:nvSpPr>
          <p:cNvPr id="76" name="TextBox 75">
            <a:extLst>
              <a:ext uri="{FF2B5EF4-FFF2-40B4-BE49-F238E27FC236}">
                <a16:creationId xmlns:a16="http://schemas.microsoft.com/office/drawing/2014/main" id="{23C7058D-034A-48A7-82CF-75903EBC76DD}"/>
              </a:ext>
            </a:extLst>
          </p:cNvPr>
          <p:cNvSpPr txBox="1"/>
          <p:nvPr/>
        </p:nvSpPr>
        <p:spPr>
          <a:xfrm>
            <a:off x="8899950"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Patching and updates</a:t>
            </a:r>
          </a:p>
        </p:txBody>
      </p:sp>
      <p:sp>
        <p:nvSpPr>
          <p:cNvPr id="77" name="TextBox 76">
            <a:extLst>
              <a:ext uri="{FF2B5EF4-FFF2-40B4-BE49-F238E27FC236}">
                <a16:creationId xmlns:a16="http://schemas.microsoft.com/office/drawing/2014/main" id="{CE77649A-7093-4FEA-B851-EF3A7029181B}"/>
              </a:ext>
            </a:extLst>
          </p:cNvPr>
          <p:cNvSpPr txBox="1"/>
          <p:nvPr/>
        </p:nvSpPr>
        <p:spPr>
          <a:xfrm>
            <a:off x="10303614"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Field replacement of parts</a:t>
            </a:r>
          </a:p>
        </p:txBody>
      </p:sp>
      <p:sp>
        <p:nvSpPr>
          <p:cNvPr id="78" name="binoculars" title="Icon of binoculars">
            <a:extLst>
              <a:ext uri="{FF2B5EF4-FFF2-40B4-BE49-F238E27FC236}">
                <a16:creationId xmlns:a16="http://schemas.microsoft.com/office/drawing/2014/main" id="{27561492-9E2C-400B-8C46-A3472CE7AE91}"/>
              </a:ext>
            </a:extLst>
          </p:cNvPr>
          <p:cNvSpPr>
            <a:spLocks noChangeAspect="1" noEditPoints="1"/>
          </p:cNvSpPr>
          <p:nvPr/>
        </p:nvSpPr>
        <p:spPr bwMode="auto">
          <a:xfrm>
            <a:off x="5394426" y="5593397"/>
            <a:ext cx="311388" cy="28673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79" name="Fingerprint_E928" title="Icon of a fingerprint">
            <a:extLst>
              <a:ext uri="{FF2B5EF4-FFF2-40B4-BE49-F238E27FC236}">
                <a16:creationId xmlns:a16="http://schemas.microsoft.com/office/drawing/2014/main" id="{EDBD8221-D466-4CC4-8F0C-30ED8FFFC9EF}"/>
              </a:ext>
            </a:extLst>
          </p:cNvPr>
          <p:cNvSpPr>
            <a:spLocks noChangeAspect="1" noEditPoints="1"/>
          </p:cNvSpPr>
          <p:nvPr/>
        </p:nvSpPr>
        <p:spPr bwMode="auto">
          <a:xfrm>
            <a:off x="6847724" y="5595234"/>
            <a:ext cx="210484" cy="28306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0" name="Calendar" title="Icon of a calendar">
            <a:extLst>
              <a:ext uri="{FF2B5EF4-FFF2-40B4-BE49-F238E27FC236}">
                <a16:creationId xmlns:a16="http://schemas.microsoft.com/office/drawing/2014/main" id="{E76FEAEE-C57E-4C04-AC71-4911E27039AE}"/>
              </a:ext>
            </a:extLst>
          </p:cNvPr>
          <p:cNvSpPr>
            <a:spLocks noChangeAspect="1" noEditPoints="1"/>
          </p:cNvSpPr>
          <p:nvPr/>
        </p:nvSpPr>
        <p:spPr bwMode="auto">
          <a:xfrm>
            <a:off x="9625412" y="5609090"/>
            <a:ext cx="266493" cy="255352"/>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1" name="arrow_16" title="Icon of two arrows that crisscross">
            <a:extLst>
              <a:ext uri="{FF2B5EF4-FFF2-40B4-BE49-F238E27FC236}">
                <a16:creationId xmlns:a16="http://schemas.microsoft.com/office/drawing/2014/main" id="{5F5AF01A-BB1D-46DB-84B5-D879F3A12183}"/>
              </a:ext>
            </a:extLst>
          </p:cNvPr>
          <p:cNvSpPr>
            <a:spLocks noChangeAspect="1" noEditPoints="1"/>
          </p:cNvSpPr>
          <p:nvPr/>
        </p:nvSpPr>
        <p:spPr bwMode="auto">
          <a:xfrm>
            <a:off x="11003313" y="5620169"/>
            <a:ext cx="316389" cy="2331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82" name="gear" title="Icon of a gear surrounded by a circle with lines of varying length">
            <a:extLst>
              <a:ext uri="{FF2B5EF4-FFF2-40B4-BE49-F238E27FC236}">
                <a16:creationId xmlns:a16="http://schemas.microsoft.com/office/drawing/2014/main" id="{60FBB8B2-8EA7-4CC8-A5D4-BD0879259271}"/>
              </a:ext>
            </a:extLst>
          </p:cNvPr>
          <p:cNvSpPr>
            <a:spLocks noChangeAspect="1" noEditPoints="1"/>
          </p:cNvSpPr>
          <p:nvPr/>
        </p:nvSpPr>
        <p:spPr bwMode="auto">
          <a:xfrm>
            <a:off x="8201505" y="5583127"/>
            <a:ext cx="308614" cy="3072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83" name="network_3" title="Icon of a server connected to a network">
            <a:extLst>
              <a:ext uri="{FF2B5EF4-FFF2-40B4-BE49-F238E27FC236}">
                <a16:creationId xmlns:a16="http://schemas.microsoft.com/office/drawing/2014/main" id="{088E450F-93EC-405A-9138-44B0657C15DB}"/>
              </a:ext>
            </a:extLst>
          </p:cNvPr>
          <p:cNvSpPr>
            <a:spLocks noChangeAspect="1" noEditPoints="1"/>
          </p:cNvSpPr>
          <p:nvPr/>
        </p:nvSpPr>
        <p:spPr bwMode="auto">
          <a:xfrm>
            <a:off x="1187167" y="5576523"/>
            <a:ext cx="308833" cy="32048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Trackers_EADF_bidi" title="Icon of a clipboard with a checklist on it">
            <a:extLst>
              <a:ext uri="{FF2B5EF4-FFF2-40B4-BE49-F238E27FC236}">
                <a16:creationId xmlns:a16="http://schemas.microsoft.com/office/drawing/2014/main" id="{9D9593FD-59D4-4E48-BBEA-23BB82AA5814}"/>
              </a:ext>
            </a:extLst>
          </p:cNvPr>
          <p:cNvSpPr>
            <a:spLocks noChangeAspect="1" noEditPoints="1"/>
          </p:cNvSpPr>
          <p:nvPr/>
        </p:nvSpPr>
        <p:spPr bwMode="auto">
          <a:xfrm>
            <a:off x="2621567" y="5569238"/>
            <a:ext cx="245725" cy="33505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5" name="check" title="Icon of a checkmark">
            <a:extLst>
              <a:ext uri="{FF2B5EF4-FFF2-40B4-BE49-F238E27FC236}">
                <a16:creationId xmlns:a16="http://schemas.microsoft.com/office/drawing/2014/main" id="{25122256-04CC-4497-8D19-3EA79EAB04C0}"/>
              </a:ext>
            </a:extLst>
          </p:cNvPr>
          <p:cNvSpPr>
            <a:spLocks noChangeAspect="1"/>
          </p:cNvSpPr>
          <p:nvPr/>
        </p:nvSpPr>
        <p:spPr bwMode="auto">
          <a:xfrm>
            <a:off x="4003325" y="5635121"/>
            <a:ext cx="287900" cy="20329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2" name="Group 1">
            <a:extLst>
              <a:ext uri="{FF2B5EF4-FFF2-40B4-BE49-F238E27FC236}">
                <a16:creationId xmlns:a16="http://schemas.microsoft.com/office/drawing/2014/main" id="{FF25E3D3-A1F6-4775-BF15-D3E0932EF332}"/>
              </a:ext>
            </a:extLst>
          </p:cNvPr>
          <p:cNvGrpSpPr/>
          <p:nvPr/>
        </p:nvGrpSpPr>
        <p:grpSpPr>
          <a:xfrm>
            <a:off x="1627474" y="2609169"/>
            <a:ext cx="9181528" cy="1776187"/>
            <a:chOff x="1550815" y="2733204"/>
            <a:chExt cx="9002315" cy="1741518"/>
          </a:xfrm>
        </p:grpSpPr>
        <p:sp>
          <p:nvSpPr>
            <p:cNvPr id="86" name="TextBox 85">
              <a:extLst>
                <a:ext uri="{FF2B5EF4-FFF2-40B4-BE49-F238E27FC236}">
                  <a16:creationId xmlns:a16="http://schemas.microsoft.com/office/drawing/2014/main" id="{BC1ED971-A17E-4B92-84E6-72074F4EA986}"/>
                </a:ext>
              </a:extLst>
            </p:cNvPr>
            <p:cNvSpPr txBox="1"/>
            <p:nvPr/>
          </p:nvSpPr>
          <p:spPr>
            <a:xfrm>
              <a:off x="1550815" y="3916041"/>
              <a:ext cx="3230838"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Consistent application </a:t>
              </a:r>
              <a:br>
                <a:rPr lang="en-US" sz="1632">
                  <a:gradFill>
                    <a:gsLst>
                      <a:gs pos="0">
                        <a:srgbClr val="1A1A1A">
                          <a:lumMod val="25000"/>
                          <a:lumOff val="75000"/>
                        </a:srgbClr>
                      </a:gs>
                      <a:gs pos="100000">
                        <a:srgbClr val="1A1A1A">
                          <a:lumMod val="25000"/>
                          <a:lumOff val="75000"/>
                        </a:srgbClr>
                      </a:gs>
                    </a:gsLst>
                    <a:lin ang="5400000" scaled="1"/>
                  </a:gradFill>
                </a:rPr>
              </a:br>
              <a:r>
                <a:rPr lang="en-US" sz="1632">
                  <a:gradFill>
                    <a:gsLst>
                      <a:gs pos="0">
                        <a:srgbClr val="1A1A1A">
                          <a:lumMod val="25000"/>
                          <a:lumOff val="75000"/>
                        </a:srgbClr>
                      </a:gs>
                      <a:gs pos="100000">
                        <a:srgbClr val="1A1A1A">
                          <a:lumMod val="25000"/>
                          <a:lumOff val="75000"/>
                        </a:srgbClr>
                      </a:gs>
                    </a:gsLst>
                    <a:lin ang="5400000" scaled="1"/>
                  </a:gradFill>
                </a:rPr>
                <a:t>development</a:t>
              </a:r>
            </a:p>
          </p:txBody>
        </p:sp>
        <p:sp>
          <p:nvSpPr>
            <p:cNvPr id="87" name="TextBox 86">
              <a:extLst>
                <a:ext uri="{FF2B5EF4-FFF2-40B4-BE49-F238E27FC236}">
                  <a16:creationId xmlns:a16="http://schemas.microsoft.com/office/drawing/2014/main" id="{51982947-80FF-4FA3-B180-80C0BF69F0B9}"/>
                </a:ext>
              </a:extLst>
            </p:cNvPr>
            <p:cNvSpPr txBox="1"/>
            <p:nvPr/>
          </p:nvSpPr>
          <p:spPr>
            <a:xfrm>
              <a:off x="4783493" y="3918890"/>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lumMod val="25000"/>
                          <a:lumOff val="75000"/>
                        </a:srgbClr>
                      </a:gs>
                      <a:gs pos="100000">
                        <a:srgbClr val="1A1A1A">
                          <a:lumMod val="25000"/>
                          <a:lumOff val="75000"/>
                        </a:srgbClr>
                      </a:gs>
                    </a:gsLst>
                    <a:lin ang="5400000" scaled="1"/>
                  </a:gradFill>
                </a:rPr>
                <a:t>Azure services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available on-premises</a:t>
              </a:r>
            </a:p>
          </p:txBody>
        </p:sp>
        <p:sp>
          <p:nvSpPr>
            <p:cNvPr id="88" name="Freeform 9">
              <a:extLst>
                <a:ext uri="{FF2B5EF4-FFF2-40B4-BE49-F238E27FC236}">
                  <a16:creationId xmlns:a16="http://schemas.microsoft.com/office/drawing/2014/main" id="{D69DF0B0-D349-4F97-A714-BEB1799072E0}"/>
                </a:ext>
              </a:extLst>
            </p:cNvPr>
            <p:cNvSpPr>
              <a:spLocks noEditPoints="1"/>
            </p:cNvSpPr>
            <p:nvPr/>
          </p:nvSpPr>
          <p:spPr bwMode="auto">
            <a:xfrm>
              <a:off x="2804882" y="2733204"/>
              <a:ext cx="722702" cy="80027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89" name="Freeform: Shape 88">
              <a:extLst>
                <a:ext uri="{FF2B5EF4-FFF2-40B4-BE49-F238E27FC236}">
                  <a16:creationId xmlns:a16="http://schemas.microsoft.com/office/drawing/2014/main" id="{14BCCC7F-3D9B-4B8B-B091-9D4246DF6A56}"/>
                </a:ext>
              </a:extLst>
            </p:cNvPr>
            <p:cNvSpPr/>
            <p:nvPr/>
          </p:nvSpPr>
          <p:spPr bwMode="auto">
            <a:xfrm>
              <a:off x="2824382" y="3757952"/>
              <a:ext cx="683703"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90" name="Freeform 13">
              <a:extLst>
                <a:ext uri="{FF2B5EF4-FFF2-40B4-BE49-F238E27FC236}">
                  <a16:creationId xmlns:a16="http://schemas.microsoft.com/office/drawing/2014/main" id="{DB031207-21DE-44CC-B482-357F806D0798}"/>
                </a:ext>
              </a:extLst>
            </p:cNvPr>
            <p:cNvSpPr>
              <a:spLocks/>
            </p:cNvSpPr>
            <p:nvPr/>
          </p:nvSpPr>
          <p:spPr bwMode="auto">
            <a:xfrm>
              <a:off x="5822776" y="2752701"/>
              <a:ext cx="650441" cy="704850"/>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91" name="Freeform: Shape 90">
              <a:extLst>
                <a:ext uri="{FF2B5EF4-FFF2-40B4-BE49-F238E27FC236}">
                  <a16:creationId xmlns:a16="http://schemas.microsoft.com/office/drawing/2014/main" id="{D75186FF-7E5F-4F6E-A2D8-9877EA5E2C41}"/>
                </a:ext>
              </a:extLst>
            </p:cNvPr>
            <p:cNvSpPr/>
            <p:nvPr/>
          </p:nvSpPr>
          <p:spPr bwMode="auto">
            <a:xfrm>
              <a:off x="5792409" y="3749997"/>
              <a:ext cx="626620"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92" name="TextBox 91">
              <a:extLst>
                <a:ext uri="{FF2B5EF4-FFF2-40B4-BE49-F238E27FC236}">
                  <a16:creationId xmlns:a16="http://schemas.microsoft.com/office/drawing/2014/main" id="{8E628C4A-3265-45E4-90E8-775A8470C2CC}"/>
                </a:ext>
              </a:extLst>
            </p:cNvPr>
            <p:cNvSpPr txBox="1"/>
            <p:nvPr/>
          </p:nvSpPr>
          <p:spPr>
            <a:xfrm>
              <a:off x="7908677" y="3916041"/>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70C0"/>
                  </a:solidFill>
                </a:rPr>
                <a:t>Purpose-built </a:t>
              </a:r>
            </a:p>
            <a:p>
              <a:pPr defTabSz="913752">
                <a:defRPr/>
              </a:pPr>
              <a:r>
                <a:rPr lang="en-US" sz="1632">
                  <a:solidFill>
                    <a:srgbClr val="0070C0"/>
                  </a:solidFill>
                </a:rPr>
                <a:t>integrated system</a:t>
              </a:r>
            </a:p>
          </p:txBody>
        </p:sp>
        <p:sp>
          <p:nvSpPr>
            <p:cNvPr id="93" name="Freeform 5">
              <a:extLst>
                <a:ext uri="{FF2B5EF4-FFF2-40B4-BE49-F238E27FC236}">
                  <a16:creationId xmlns:a16="http://schemas.microsoft.com/office/drawing/2014/main" id="{DEF84C55-4B05-4CC8-94A4-06E80D5D5929}"/>
                </a:ext>
              </a:extLst>
            </p:cNvPr>
            <p:cNvSpPr>
              <a:spLocks noEditPoints="1"/>
            </p:cNvSpPr>
            <p:nvPr/>
          </p:nvSpPr>
          <p:spPr bwMode="auto">
            <a:xfrm>
              <a:off x="8857366" y="2840742"/>
              <a:ext cx="698025" cy="647732"/>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94" name="Freeform: Shape 93">
              <a:extLst>
                <a:ext uri="{FF2B5EF4-FFF2-40B4-BE49-F238E27FC236}">
                  <a16:creationId xmlns:a16="http://schemas.microsoft.com/office/drawing/2014/main" id="{098CEEFC-FD3F-4475-A7AF-410817401CE3}"/>
                </a:ext>
              </a:extLst>
            </p:cNvPr>
            <p:cNvSpPr/>
            <p:nvPr/>
          </p:nvSpPr>
          <p:spPr bwMode="auto">
            <a:xfrm>
              <a:off x="8919834" y="3763651"/>
              <a:ext cx="622137"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Tree>
    <p:extLst>
      <p:ext uri="{BB962C8B-B14F-4D97-AF65-F5344CB8AC3E}">
        <p14:creationId xmlns:p14="http://schemas.microsoft.com/office/powerpoint/2010/main" val="2065512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6B0631-410E-45DF-ACC5-E8C46A3C8A9D}"/>
              </a:ext>
            </a:extLst>
          </p:cNvPr>
          <p:cNvGrpSpPr/>
          <p:nvPr/>
        </p:nvGrpSpPr>
        <p:grpSpPr>
          <a:xfrm>
            <a:off x="7812011" y="1403523"/>
            <a:ext cx="3415648" cy="3723573"/>
            <a:chOff x="19759582" y="3570219"/>
            <a:chExt cx="7470806" cy="7182216"/>
          </a:xfrm>
        </p:grpSpPr>
        <p:pic>
          <p:nvPicPr>
            <p:cNvPr id="3" name="Picture 2" descr="A view of the side of a river next to a body of water&#10;&#10;Description automatically generated">
              <a:extLst>
                <a:ext uri="{FF2B5EF4-FFF2-40B4-BE49-F238E27FC236}">
                  <a16:creationId xmlns:a16="http://schemas.microsoft.com/office/drawing/2014/main" id="{01D89325-07CD-4010-BD21-352A50637E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19" t="8593" r="21400" b="22941"/>
            <a:stretch/>
          </p:blipFill>
          <p:spPr>
            <a:xfrm>
              <a:off x="19759582" y="3570219"/>
              <a:ext cx="7470806" cy="5603105"/>
            </a:xfrm>
            <a:prstGeom prst="rect">
              <a:avLst/>
            </a:prstGeom>
            <a:ln w="6350">
              <a:noFill/>
            </a:ln>
            <a:effectLst/>
          </p:spPr>
        </p:pic>
        <p:sp>
          <p:nvSpPr>
            <p:cNvPr id="4" name="Rectangle 3">
              <a:extLst>
                <a:ext uri="{FF2B5EF4-FFF2-40B4-BE49-F238E27FC236}">
                  <a16:creationId xmlns:a16="http://schemas.microsoft.com/office/drawing/2014/main" id="{B3A1308F-4F48-4659-9CC5-062097B4EE4B}"/>
                </a:ext>
              </a:extLst>
            </p:cNvPr>
            <p:cNvSpPr/>
            <p:nvPr/>
          </p:nvSpPr>
          <p:spPr bwMode="auto">
            <a:xfrm>
              <a:off x="19759582" y="9459822"/>
              <a:ext cx="6151999"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Humanitarian assistance </a:t>
              </a:r>
              <a:br>
                <a:rPr lang="en-US" sz="1836">
                  <a:gradFill>
                    <a:gsLst>
                      <a:gs pos="0">
                        <a:schemeClr val="tx1"/>
                      </a:gs>
                      <a:gs pos="100000">
                        <a:schemeClr val="tx1"/>
                      </a:gs>
                    </a:gsLst>
                    <a:lin ang="5400000" scaled="0"/>
                  </a:gradFill>
                  <a:latin typeface="+mj-lt"/>
                  <a:cs typeface="Segoe UI" pitchFamily="34" charset="0"/>
                </a:rPr>
              </a:br>
              <a:r>
                <a:rPr lang="en-US" sz="1836">
                  <a:gradFill>
                    <a:gsLst>
                      <a:gs pos="0">
                        <a:schemeClr val="tx1"/>
                      </a:gs>
                      <a:gs pos="100000">
                        <a:schemeClr val="tx1"/>
                      </a:gs>
                    </a:gsLst>
                    <a:lin ang="5400000" scaled="0"/>
                  </a:gradFill>
                  <a:latin typeface="+mj-lt"/>
                  <a:cs typeface="Segoe UI" pitchFamily="34" charset="0"/>
                </a:rPr>
                <a:t>and disaster response</a:t>
              </a:r>
            </a:p>
          </p:txBody>
        </p:sp>
      </p:grpSp>
      <p:grpSp>
        <p:nvGrpSpPr>
          <p:cNvPr id="5" name="Group 4">
            <a:extLst>
              <a:ext uri="{FF2B5EF4-FFF2-40B4-BE49-F238E27FC236}">
                <a16:creationId xmlns:a16="http://schemas.microsoft.com/office/drawing/2014/main" id="{A831A8D5-28F5-4BD8-BED1-116DE81E74AE}"/>
              </a:ext>
            </a:extLst>
          </p:cNvPr>
          <p:cNvGrpSpPr/>
          <p:nvPr/>
        </p:nvGrpSpPr>
        <p:grpSpPr>
          <a:xfrm>
            <a:off x="954990" y="1403523"/>
            <a:ext cx="3412162" cy="3723315"/>
            <a:chOff x="4622800" y="3570716"/>
            <a:chExt cx="7463183" cy="7181719"/>
          </a:xfrm>
        </p:grpSpPr>
        <p:sp>
          <p:nvSpPr>
            <p:cNvPr id="6" name="Rectangle 5">
              <a:extLst>
                <a:ext uri="{FF2B5EF4-FFF2-40B4-BE49-F238E27FC236}">
                  <a16:creationId xmlns:a16="http://schemas.microsoft.com/office/drawing/2014/main" id="{F0AFB526-AC88-4194-A46C-D9A93ACABBB0}"/>
                </a:ext>
              </a:extLst>
            </p:cNvPr>
            <p:cNvSpPr/>
            <p:nvPr/>
          </p:nvSpPr>
          <p:spPr bwMode="auto">
            <a:xfrm>
              <a:off x="4622800" y="9459822"/>
              <a:ext cx="6193631"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Cloud capability in </a:t>
              </a:r>
              <a:br>
                <a:rPr lang="en-US" sz="1836">
                  <a:gradFill>
                    <a:gsLst>
                      <a:gs pos="0">
                        <a:schemeClr val="tx1"/>
                      </a:gs>
                      <a:gs pos="100000">
                        <a:schemeClr val="tx1"/>
                      </a:gs>
                    </a:gsLst>
                    <a:lin ang="5400000" scaled="0"/>
                  </a:gradFill>
                  <a:latin typeface="+mj-lt"/>
                  <a:cs typeface="Segoe UI" pitchFamily="34" charset="0"/>
                </a:rPr>
              </a:br>
              <a:r>
                <a:rPr lang="en-US" sz="1836">
                  <a:gradFill>
                    <a:gsLst>
                      <a:gs pos="0">
                        <a:schemeClr val="tx1"/>
                      </a:gs>
                      <a:gs pos="100000">
                        <a:schemeClr val="tx1"/>
                      </a:gs>
                    </a:gsLst>
                    <a:lin ang="5400000" scaled="0"/>
                  </a:gradFill>
                  <a:latin typeface="+mj-lt"/>
                  <a:cs typeface="Segoe UI" pitchFamily="34" charset="0"/>
                </a:rPr>
                <a:t>disconnected environments</a:t>
              </a:r>
            </a:p>
          </p:txBody>
        </p:sp>
        <p:pic>
          <p:nvPicPr>
            <p:cNvPr id="7" name="Picture 6" descr="A large ship in a body of water&#10;&#10;Description automatically generated">
              <a:extLst>
                <a:ext uri="{FF2B5EF4-FFF2-40B4-BE49-F238E27FC236}">
                  <a16:creationId xmlns:a16="http://schemas.microsoft.com/office/drawing/2014/main" id="{BB025A7F-BBB3-4B5E-A81E-468518AD851D}"/>
                </a:ext>
              </a:extLst>
            </p:cNvPr>
            <p:cNvPicPr>
              <a:picLocks noChangeAspect="1"/>
            </p:cNvPicPr>
            <p:nvPr/>
          </p:nvPicPr>
          <p:blipFill rotWithShape="1">
            <a:blip r:embed="rId3"/>
            <a:srcRect l="28343" t="1299" r="6454" b="1299"/>
            <a:stretch/>
          </p:blipFill>
          <p:spPr>
            <a:xfrm>
              <a:off x="4622800" y="3570716"/>
              <a:ext cx="7463183" cy="5597387"/>
            </a:xfrm>
            <a:prstGeom prst="rect">
              <a:avLst/>
            </a:prstGeom>
          </p:spPr>
        </p:pic>
      </p:grpSp>
      <p:grpSp>
        <p:nvGrpSpPr>
          <p:cNvPr id="8" name="Group 7">
            <a:extLst>
              <a:ext uri="{FF2B5EF4-FFF2-40B4-BE49-F238E27FC236}">
                <a16:creationId xmlns:a16="http://schemas.microsoft.com/office/drawing/2014/main" id="{2C3E120A-DD80-4457-A9EF-A2729EF681B0}"/>
              </a:ext>
            </a:extLst>
          </p:cNvPr>
          <p:cNvGrpSpPr/>
          <p:nvPr/>
        </p:nvGrpSpPr>
        <p:grpSpPr>
          <a:xfrm>
            <a:off x="4379391" y="1403523"/>
            <a:ext cx="3420381" cy="3723106"/>
            <a:chOff x="12170108" y="3571120"/>
            <a:chExt cx="7481156" cy="7181315"/>
          </a:xfrm>
        </p:grpSpPr>
        <p:pic>
          <p:nvPicPr>
            <p:cNvPr id="9" name="Picture 8" descr="A picture containing outdoor, clock, yellow, tower&#10;&#10;Description automatically generated">
              <a:extLst>
                <a:ext uri="{FF2B5EF4-FFF2-40B4-BE49-F238E27FC236}">
                  <a16:creationId xmlns:a16="http://schemas.microsoft.com/office/drawing/2014/main" id="{95C1D566-1FBC-48CF-9162-DD78CA294E9E}"/>
                </a:ext>
              </a:extLst>
            </p:cNvPr>
            <p:cNvPicPr>
              <a:picLocks noChangeAspect="1"/>
            </p:cNvPicPr>
            <p:nvPr/>
          </p:nvPicPr>
          <p:blipFill rotWithShape="1">
            <a:blip r:embed="rId4"/>
            <a:srcRect l="10083" r="1029"/>
            <a:stretch/>
          </p:blipFill>
          <p:spPr>
            <a:xfrm>
              <a:off x="12170108" y="3571120"/>
              <a:ext cx="7481156" cy="5610867"/>
            </a:xfrm>
            <a:prstGeom prst="rect">
              <a:avLst/>
            </a:prstGeom>
          </p:spPr>
        </p:pic>
        <p:sp>
          <p:nvSpPr>
            <p:cNvPr id="10" name="Rectangle 9">
              <a:extLst>
                <a:ext uri="{FF2B5EF4-FFF2-40B4-BE49-F238E27FC236}">
                  <a16:creationId xmlns:a16="http://schemas.microsoft.com/office/drawing/2014/main" id="{E96EADD5-AC27-4166-8E7F-5F46FC633973}"/>
                </a:ext>
              </a:extLst>
            </p:cNvPr>
            <p:cNvSpPr/>
            <p:nvPr/>
          </p:nvSpPr>
          <p:spPr bwMode="auto">
            <a:xfrm>
              <a:off x="12194300" y="9459822"/>
              <a:ext cx="6148441"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Manage and operate IoT networked systems in theater</a:t>
              </a:r>
            </a:p>
          </p:txBody>
        </p:sp>
      </p:grpSp>
      <p:sp>
        <p:nvSpPr>
          <p:cNvPr id="12" name="TextBox 11">
            <a:extLst>
              <a:ext uri="{FF2B5EF4-FFF2-40B4-BE49-F238E27FC236}">
                <a16:creationId xmlns:a16="http://schemas.microsoft.com/office/drawing/2014/main" id="{6F03D56C-F615-478A-AFC2-E5E5836EECFA}"/>
              </a:ext>
            </a:extLst>
          </p:cNvPr>
          <p:cNvSpPr txBox="1"/>
          <p:nvPr/>
        </p:nvSpPr>
        <p:spPr>
          <a:xfrm>
            <a:off x="1323760" y="511918"/>
            <a:ext cx="1708487" cy="448228"/>
          </a:xfrm>
          <a:prstGeom prst="rect">
            <a:avLst/>
          </a:prstGeom>
          <a:noFill/>
        </p:spPr>
        <p:txBody>
          <a:bodyPr wrap="none" lIns="0" tIns="0" rIns="0" bIns="0" rtlCol="0">
            <a:spAutoFit/>
          </a:bodyPr>
          <a:lstStyle/>
          <a:p>
            <a:pPr algn="l"/>
            <a:r>
              <a:rPr lang="en-US" sz="2856" b="1">
                <a:gradFill>
                  <a:gsLst>
                    <a:gs pos="2917">
                      <a:schemeClr val="tx1"/>
                    </a:gs>
                    <a:gs pos="30000">
                      <a:schemeClr val="tx1"/>
                    </a:gs>
                  </a:gsLst>
                  <a:lin ang="5400000" scaled="0"/>
                </a:gradFill>
              </a:rPr>
              <a:t>Use Cases</a:t>
            </a:r>
          </a:p>
        </p:txBody>
      </p:sp>
    </p:spTree>
    <p:extLst>
      <p:ext uri="{BB962C8B-B14F-4D97-AF65-F5344CB8AC3E}">
        <p14:creationId xmlns:p14="http://schemas.microsoft.com/office/powerpoint/2010/main" val="2280613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42" presetClass="path" presetSubtype="0" decel="100000" fill="hold" nodeType="withEffect">
                                  <p:stCondLst>
                                    <p:cond delay="0"/>
                                  </p:stCondLst>
                                  <p:childTnLst>
                                    <p:animMotion origin="layout" path="M -1.94577E-6 -2.99242E-6 L -1.94577E-6 0.02569 " pathEditMode="relative" rAng="0" ptsTypes="AA">
                                      <p:cBhvr>
                                        <p:cTn id="9" dur="700" spd="-100000" fill="hold"/>
                                        <p:tgtEl>
                                          <p:spTgt spid="5"/>
                                        </p:tgtEl>
                                        <p:attrNameLst>
                                          <p:attrName>ppt_x</p:attrName>
                                          <p:attrName>ppt_y</p:attrName>
                                        </p:attrNameLst>
                                      </p:cBhvr>
                                      <p:rCtr x="0" y="1278"/>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par>
                                <p:cTn id="13" presetID="42" presetClass="path" presetSubtype="0" decel="100000" fill="hold" nodeType="withEffect">
                                  <p:stCondLst>
                                    <p:cond delay="100"/>
                                  </p:stCondLst>
                                  <p:childTnLst>
                                    <p:animMotion origin="layout" path="M -1.94577E-6 -2.99242E-6 L -1.94577E-6 0.02569 " pathEditMode="relative" rAng="0" ptsTypes="AA">
                                      <p:cBhvr>
                                        <p:cTn id="14" dur="700" spd="-100000" fill="hold"/>
                                        <p:tgtEl>
                                          <p:spTgt spid="2"/>
                                        </p:tgtEl>
                                        <p:attrNameLst>
                                          <p:attrName>ppt_x</p:attrName>
                                          <p:attrName>ppt_y</p:attrName>
                                        </p:attrNameLst>
                                      </p:cBhvr>
                                      <p:rCtr x="0" y="1278"/>
                                    </p:animMotion>
                                  </p:childTnLst>
                                </p:cTn>
                              </p:par>
                              <p:par>
                                <p:cTn id="15" presetID="10" presetClass="entr" presetSubtype="0" fill="hold" nodeType="withEffect">
                                  <p:stCondLst>
                                    <p:cond delay="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00"/>
                                        <p:tgtEl>
                                          <p:spTgt spid="8"/>
                                        </p:tgtEl>
                                      </p:cBhvr>
                                    </p:animEffect>
                                  </p:childTnLst>
                                </p:cTn>
                              </p:par>
                              <p:par>
                                <p:cTn id="18" presetID="42" presetClass="path" presetSubtype="0" decel="100000" fill="hold" nodeType="withEffect">
                                  <p:stCondLst>
                                    <p:cond delay="50"/>
                                  </p:stCondLst>
                                  <p:childTnLst>
                                    <p:animMotion origin="layout" path="M -1.94577E-6 -2.99242E-6 L -1.94577E-6 0.02569 " pathEditMode="relative" rAng="0" ptsTypes="AA">
                                      <p:cBhvr>
                                        <p:cTn id="19" dur="700" spd="-100000" fill="hold"/>
                                        <p:tgtEl>
                                          <p:spTgt spid="8"/>
                                        </p:tgtEl>
                                        <p:attrNameLst>
                                          <p:attrName>ppt_x</p:attrName>
                                          <p:attrName>ppt_y</p:attrName>
                                        </p:attrNameLst>
                                      </p:cBhvr>
                                      <p:rCtr x="0" y="1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0D42BE-0AE3-4252-9D49-9B5083F423C6}"/>
              </a:ext>
            </a:extLst>
          </p:cNvPr>
          <p:cNvSpPr>
            <a:spLocks noGrp="1"/>
          </p:cNvSpPr>
          <p:nvPr>
            <p:ph type="body" sz="quarter" idx="11"/>
          </p:nvPr>
        </p:nvSpPr>
        <p:spPr>
          <a:xfrm>
            <a:off x="5041149" y="597449"/>
            <a:ext cx="6800233" cy="5796388"/>
          </a:xfrm>
        </p:spPr>
        <p:txBody>
          <a:bodyPr wrap="square" anchor="ctr">
            <a:normAutofit/>
          </a:bodyPr>
          <a:lstStyle/>
          <a:p>
            <a:pPr marL="816022" lvl="1" indent="-349724">
              <a:spcBef>
                <a:spcPts val="306"/>
              </a:spcBef>
              <a:defRPr/>
            </a:pPr>
            <a:r>
              <a:rPr lang="en-US" sz="2652">
                <a:latin typeface="Segoe UI Light" panose="020B0502040204020203" pitchFamily="34" charset="0"/>
                <a:cs typeface="Segoe UI Light" panose="020B0502040204020203" pitchFamily="34" charset="0"/>
              </a:rPr>
              <a:t>Offline/remote storage and data processing</a:t>
            </a:r>
          </a:p>
          <a:p>
            <a:pPr marL="816022" lvl="1" indent="-349724">
              <a:spcBef>
                <a:spcPts val="306"/>
              </a:spcBef>
              <a:defRPr/>
            </a:pPr>
            <a:r>
              <a:rPr lang="en-US" sz="2652">
                <a:latin typeface="Segoe UI Light" panose="020B0502040204020203" pitchFamily="34" charset="0"/>
                <a:cs typeface="Segoe UI Light" panose="020B0502040204020203" pitchFamily="34" charset="0"/>
              </a:rPr>
              <a:t>Real-time AI inferencing of field surveillance data</a:t>
            </a:r>
          </a:p>
          <a:p>
            <a:pPr marL="816022" lvl="1" indent="-349724">
              <a:spcBef>
                <a:spcPts val="306"/>
              </a:spcBef>
              <a:defRPr/>
            </a:pPr>
            <a:r>
              <a:rPr lang="en-US" sz="2652">
                <a:latin typeface="Segoe UI Light" panose="020B0502040204020203" pitchFamily="34" charset="0"/>
                <a:cs typeface="Segoe UI Light" panose="020B0502040204020203" pitchFamily="34" charset="0"/>
              </a:rPr>
              <a:t>Legacy data center replacement</a:t>
            </a:r>
          </a:p>
          <a:p>
            <a:pPr marL="816022" lvl="1" indent="-349724">
              <a:spcBef>
                <a:spcPts val="306"/>
              </a:spcBef>
              <a:defRPr/>
            </a:pPr>
            <a:r>
              <a:rPr lang="en-US" sz="2652">
                <a:latin typeface="Segoe UI Light" panose="020B0502040204020203" pitchFamily="34" charset="0"/>
                <a:cs typeface="Segoe UI Light" panose="020B0502040204020203" pitchFamily="34" charset="0"/>
              </a:rPr>
              <a:t>Multi-device rugged edge scenario</a:t>
            </a:r>
          </a:p>
          <a:p>
            <a:pPr marL="816022" lvl="1" indent="-349724">
              <a:spcBef>
                <a:spcPts val="306"/>
              </a:spcBef>
              <a:defRPr/>
            </a:pPr>
            <a:r>
              <a:rPr lang="en-US" sz="2652">
                <a:latin typeface="Segoe UI Light" panose="020B0502040204020203" pitchFamily="34" charset="0"/>
                <a:cs typeface="Segoe UI Light" panose="020B0502040204020203" pitchFamily="34" charset="0"/>
              </a:rPr>
              <a:t>Disaster response</a:t>
            </a:r>
          </a:p>
          <a:p>
            <a:pPr marL="816022" lvl="1" indent="-349724">
              <a:spcBef>
                <a:spcPts val="306"/>
              </a:spcBef>
              <a:defRPr/>
            </a:pPr>
            <a:r>
              <a:rPr lang="en-US" sz="2652">
                <a:latin typeface="Segoe UI Light" panose="020B0502040204020203" pitchFamily="34" charset="0"/>
                <a:cs typeface="Segoe UI Light" panose="020B0502040204020203" pitchFamily="34" charset="0"/>
              </a:rPr>
              <a:t>Mobile command centers</a:t>
            </a:r>
          </a:p>
          <a:p>
            <a:pPr marL="816022" lvl="1" indent="-349724">
              <a:spcBef>
                <a:spcPts val="306"/>
              </a:spcBef>
              <a:defRPr/>
            </a:pPr>
            <a:r>
              <a:rPr lang="en-US" sz="2652">
                <a:latin typeface="Segoe UI Light" panose="020B0502040204020203" pitchFamily="34" charset="0"/>
                <a:cs typeface="Segoe UI Light" panose="020B0502040204020203" pitchFamily="34" charset="0"/>
              </a:rPr>
              <a:t>National Security event support</a:t>
            </a:r>
          </a:p>
          <a:p>
            <a:pPr marL="816022" lvl="1" indent="-349724">
              <a:spcBef>
                <a:spcPts val="306"/>
              </a:spcBef>
              <a:defRPr/>
            </a:pPr>
            <a:r>
              <a:rPr lang="en-US" sz="2652">
                <a:latin typeface="Segoe UI Light" panose="020B0502040204020203" pitchFamily="34" charset="0"/>
                <a:cs typeface="Segoe UI Light" panose="020B0502040204020203" pitchFamily="34" charset="0"/>
              </a:rPr>
              <a:t>Disaster scenario HA/backup solutions</a:t>
            </a:r>
          </a:p>
          <a:p>
            <a:pPr marL="816022" lvl="1" indent="-349724">
              <a:spcBef>
                <a:spcPts val="306"/>
              </a:spcBef>
              <a:defRPr/>
            </a:pPr>
            <a:r>
              <a:rPr lang="en-US" sz="2652">
                <a:latin typeface="Segoe UI Light" panose="020B0502040204020203" pitchFamily="34" charset="0"/>
                <a:cs typeface="Segoe UI Light" panose="020B0502040204020203" pitchFamily="34" charset="0"/>
              </a:rPr>
              <a:t>Flexible IT pod solution for workloads with data sovereignty requirements</a:t>
            </a:r>
          </a:p>
        </p:txBody>
      </p:sp>
      <p:sp>
        <p:nvSpPr>
          <p:cNvPr id="3" name="Title 2">
            <a:extLst>
              <a:ext uri="{FF2B5EF4-FFF2-40B4-BE49-F238E27FC236}">
                <a16:creationId xmlns:a16="http://schemas.microsoft.com/office/drawing/2014/main" id="{3F5C6665-FB27-4138-8997-FECE79F24A02}"/>
              </a:ext>
            </a:extLst>
          </p:cNvPr>
          <p:cNvSpPr>
            <a:spLocks noGrp="1"/>
          </p:cNvSpPr>
          <p:nvPr>
            <p:ph type="title"/>
          </p:nvPr>
        </p:nvSpPr>
        <p:spPr>
          <a:xfrm>
            <a:off x="600856" y="597449"/>
            <a:ext cx="3245373" cy="5796389"/>
          </a:xfrm>
        </p:spPr>
        <p:txBody>
          <a:bodyPr wrap="square" anchor="ctr">
            <a:normAutofit/>
          </a:bodyPr>
          <a:lstStyle/>
          <a:p>
            <a:r>
              <a:rPr lang="en-US" spc="0">
                <a:ln>
                  <a:noFill/>
                </a:ln>
                <a:latin typeface="Segoe UI Light" panose="020B0502040204020203" pitchFamily="34" charset="0"/>
                <a:cs typeface="Segoe UI Light" panose="020B0502040204020203" pitchFamily="34" charset="0"/>
              </a:rPr>
              <a:t>Targeted Customers and Scenarios</a:t>
            </a:r>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57800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3.xml><?xml version="1.0" encoding="utf-8"?>
<a:theme xmlns:a="http://schemas.openxmlformats.org/drawingml/2006/main" name="5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USE 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09987D5C-BEC3-4677-B350-E7C6A8E30E2D}" vid="{B6FEB1F0-4297-4FF5-BE1F-E72DCB0B70B2}"/>
    </a:ext>
  </a:extLst>
</a:theme>
</file>

<file path=ppt/theme/theme6.xml><?xml version="1.0" encoding="utf-8"?>
<a:theme xmlns:a="http://schemas.openxmlformats.org/drawingml/2006/main" name="4_WHITE TEMPLATE">
  <a:themeElements>
    <a:clrScheme name="MS_AzureStackAirlift_Template_01">
      <a:dk1>
        <a:srgbClr val="505050"/>
      </a:dk1>
      <a:lt1>
        <a:srgbClr val="FFFFFF"/>
      </a:lt1>
      <a:dk2>
        <a:srgbClr val="0078D7"/>
      </a:dk2>
      <a:lt2>
        <a:srgbClr val="EAEAEA"/>
      </a:lt2>
      <a:accent1>
        <a:srgbClr val="0078D7"/>
      </a:accent1>
      <a:accent2>
        <a:srgbClr val="00B0E3"/>
      </a:accent2>
      <a:accent3>
        <a:srgbClr val="005291"/>
      </a:accent3>
      <a:accent4>
        <a:srgbClr val="002050"/>
      </a:accent4>
      <a:accent5>
        <a:srgbClr val="7FBA00"/>
      </a:accent5>
      <a:accent6>
        <a:srgbClr val="7F7F7F"/>
      </a:accent6>
      <a:hlink>
        <a:srgbClr val="40CDF5"/>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StackAirliftArch" id="{F9087B62-B1FA-4C3E-9367-9BFDCDCFACEF}" vid="{2748E951-70FC-4AB1-B473-96C668F8C04A}"/>
    </a:ext>
  </a:extLst>
</a:theme>
</file>

<file path=ppt/theme/theme7.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8.xml><?xml version="1.0" encoding="utf-8"?>
<a:theme xmlns:a="http://schemas.openxmlformats.org/drawingml/2006/main" name="5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3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006CB2-3535-4040-AFD4-BF0BBD4EA34D}">
  <ds:schemaRefs>
    <ds:schemaRef ds:uri="http://purl.org/dc/terms/"/>
    <ds:schemaRef ds:uri="http://schemas.openxmlformats.org/package/2006/metadata/core-properties"/>
    <ds:schemaRef ds:uri="baf8eb57-9938-4fa4-a434-ac2f3f33305f"/>
    <ds:schemaRef ds:uri="44bc9caf-a09b-4a2d-9779-c78a6c831d2a"/>
    <ds:schemaRef ds:uri="http://schemas.microsoft.com/sharepoint/v3"/>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AF90927-B898-46B1-9DCA-19F3022B7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C5ABAC-AD8E-4E67-AF6C-C3AF2400433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4918</Words>
  <Application>Microsoft Office PowerPoint</Application>
  <PresentationFormat>Custom</PresentationFormat>
  <Paragraphs>867</Paragraphs>
  <Slides>61</Slides>
  <Notes>56</Notes>
  <HiddenSlides>1</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61</vt:i4>
      </vt:variant>
    </vt:vector>
  </HeadingPairs>
  <TitlesOfParts>
    <vt:vector size="79" baseType="lpstr">
      <vt:lpstr>Arial</vt:lpstr>
      <vt:lpstr>Calibri</vt:lpstr>
      <vt:lpstr>Courier New</vt:lpstr>
      <vt:lpstr>Segoe UI</vt:lpstr>
      <vt:lpstr>Segoe UI Light</vt:lpstr>
      <vt:lpstr>Segoe UI Semibold</vt:lpstr>
      <vt:lpstr>Segoe UI Semilight</vt:lpstr>
      <vt:lpstr>Wingdings</vt:lpstr>
      <vt:lpstr>WHITE TEMPLATE</vt:lpstr>
      <vt:lpstr>1_WHITE TEMPLATE</vt:lpstr>
      <vt:lpstr>5_COLOR TEMPLATE</vt:lpstr>
      <vt:lpstr>2_WHITE TEMPLATE</vt:lpstr>
      <vt:lpstr>USE 6-50001_WPC 2016 Breakout Template</vt:lpstr>
      <vt:lpstr>4_WHITE TEMPLATE</vt:lpstr>
      <vt:lpstr>2_5-50091_TR24_BO_CT_Template</vt:lpstr>
      <vt:lpstr>5_WHITE TEMPLATE</vt:lpstr>
      <vt:lpstr>3_WHITE TEMPLATE</vt:lpstr>
      <vt:lpstr>think-cell Slide</vt:lpstr>
      <vt:lpstr>Overview of Azure Stack Hub</vt:lpstr>
      <vt:lpstr>Agenda</vt:lpstr>
      <vt:lpstr>Azure Stack Hub</vt:lpstr>
      <vt:lpstr>PowerPoint Presentation</vt:lpstr>
      <vt:lpstr>PowerPoint Presentation</vt:lpstr>
      <vt:lpstr>Azure Stack Hub: Today… and tomorrow</vt:lpstr>
      <vt:lpstr>PowerPoint Presentation</vt:lpstr>
      <vt:lpstr>PowerPoint Presentation</vt:lpstr>
      <vt:lpstr>Targeted Customers and Scenarios</vt:lpstr>
      <vt:lpstr>Azure Stack Hub Sample Configurations</vt:lpstr>
      <vt:lpstr>3P Billing, Licensing, &amp; Support Models</vt:lpstr>
      <vt:lpstr>3P Azure Pricing Model  Review</vt:lpstr>
      <vt:lpstr>Azure Pricing Concepts</vt:lpstr>
      <vt:lpstr>3P OEM Purchased as an integrated system</vt:lpstr>
      <vt:lpstr>3P Licensing Models</vt:lpstr>
      <vt:lpstr>Pay-as-you-go model </vt:lpstr>
      <vt:lpstr>Pay as you go is similar to Azure Services </vt:lpstr>
      <vt:lpstr>Pay-as-you-go pricing - Example</vt:lpstr>
      <vt:lpstr>Capacity model</vt:lpstr>
      <vt:lpstr>Capacity model pricing</vt:lpstr>
      <vt:lpstr>Implications of the capacity licensing model</vt:lpstr>
      <vt:lpstr>PowerPoint Presentation</vt:lpstr>
      <vt:lpstr>Azure Stack Hub architecture overview</vt:lpstr>
      <vt:lpstr>PowerPoint Presentation</vt:lpstr>
      <vt:lpstr>Azure Stack Hub integrated system</vt:lpstr>
      <vt:lpstr>Azure Stack Hub hardware requirements: Network switches*</vt:lpstr>
      <vt:lpstr>Cloud operating model </vt:lpstr>
      <vt:lpstr>Infrastructure software – What runs where?</vt:lpstr>
      <vt:lpstr>I’m an admin, what’s my focus?</vt:lpstr>
      <vt:lpstr>Azure Stack Hub core infrastructure roles</vt:lpstr>
      <vt:lpstr>Hardware lifecycle host (HLH)</vt:lpstr>
      <vt:lpstr>Azure Stack Hub concepts</vt:lpstr>
      <vt:lpstr>PowerPoint Presentation</vt:lpstr>
      <vt:lpstr>Azure Stack Hub capacity, scalability, and redundancy</vt:lpstr>
      <vt:lpstr>Azure Stack Hub: Inputs to capacity planning</vt:lpstr>
      <vt:lpstr>Azure Stack Hub scale unit</vt:lpstr>
      <vt:lpstr>Azure Stack Hub scale unit – Adding server nodes…</vt:lpstr>
      <vt:lpstr>Azure Stack Hub Compute</vt:lpstr>
      <vt:lpstr>Compute</vt:lpstr>
      <vt:lpstr>VM sizes on Azure Stack Hub</vt:lpstr>
      <vt:lpstr>Azure Stack Hub Networking</vt:lpstr>
      <vt:lpstr>Networking</vt:lpstr>
      <vt:lpstr>Physical network switch topology</vt:lpstr>
      <vt:lpstr>Network switch connectivity – within scale unit</vt:lpstr>
      <vt:lpstr>Azure Stack Hub Storage</vt:lpstr>
      <vt:lpstr>Storage</vt:lpstr>
      <vt:lpstr>Azure-consistent storage</vt:lpstr>
      <vt:lpstr>Storage stack</vt:lpstr>
      <vt:lpstr>Built-in cache</vt:lpstr>
      <vt:lpstr>Azure Stack Hub volumes</vt:lpstr>
      <vt:lpstr>Azure Stack Hub storage</vt:lpstr>
      <vt:lpstr>Azure Stack Hub storage redundancy</vt:lpstr>
      <vt:lpstr>Survival examples</vt:lpstr>
      <vt:lpstr>Azure Stack Hub scale unit resiliency</vt:lpstr>
      <vt:lpstr>PowerPoint Presentation</vt:lpstr>
      <vt:lpstr>Rugged Edge Portfolio</vt:lpstr>
      <vt:lpstr>Azure Stack Edge Hardware</vt:lpstr>
      <vt:lpstr>Hardware as a Service</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Azure Stack Hub</dc:title>
  <dc:creator/>
  <cp:lastModifiedBy/>
  <cp:revision>5</cp:revision>
  <dcterms:modified xsi:type="dcterms:W3CDTF">2023-03-03T15:56:10Z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2019-12-20T20:54:00.3082562Z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d5f6a4e6-72b3-4026-979e-94db7188efb4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